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7" r:id="rId4"/>
    <p:sldId id="268" r:id="rId5"/>
    <p:sldId id="270" r:id="rId6"/>
    <p:sldId id="272" r:id="rId7"/>
    <p:sldId id="271" r:id="rId8"/>
    <p:sldId id="258" r:id="rId9"/>
    <p:sldId id="273" r:id="rId10"/>
    <p:sldId id="265" r:id="rId11"/>
    <p:sldId id="260" r:id="rId12"/>
    <p:sldId id="266" r:id="rId13"/>
    <p:sldId id="263" r:id="rId14"/>
    <p:sldId id="264" r:id="rId15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00" autoAdjust="0"/>
  </p:normalViewPr>
  <p:slideViewPr>
    <p:cSldViewPr>
      <p:cViewPr varScale="1">
        <p:scale>
          <a:sx n="116" d="100"/>
          <a:sy n="116" d="100"/>
        </p:scale>
        <p:origin x="12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870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293" y="0"/>
            <a:ext cx="2984870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19286"/>
            <a:ext cx="2984870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293" y="9519286"/>
            <a:ext cx="2984870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B41C4847-CC48-4E25-999C-6BFC73FB0C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5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870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293" y="0"/>
            <a:ext cx="2984870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1737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422" y="4759643"/>
            <a:ext cx="5051320" cy="450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9286"/>
            <a:ext cx="2984870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293" y="9519286"/>
            <a:ext cx="2984870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C486AE59-4A32-414D-8238-B3844A9A48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57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AE4DF158-A53A-4F28-9887-7326D3DFC1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1E178-1ED7-40A2-8EAF-0014869DB7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33600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89CD4-92AC-4AB0-A67D-0C60DA50DEB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0429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B7DC0-E8BB-48F5-980F-B8B63E0DD9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4755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D47F2-571E-42A1-AC3B-24B6783B47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735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E57C8-20AD-40F4-B31B-AA84435164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868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54509-824D-4D8D-851B-93EE6DC385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200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42FF5-F4E7-458B-9B47-14858C6FB1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6265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9735F-D641-4310-90C2-C0627A510D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528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B8F0D-E08D-4970-AAFC-30135CF5CA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9445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D1EA0-7F86-4952-B9FB-AFFF223F43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4112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Текст второго уровня</a:t>
            </a:r>
          </a:p>
          <a:p>
            <a:pPr lvl="2"/>
            <a:r>
              <a:rPr lang="ru-RU"/>
              <a:t>Текст третьего уровня</a:t>
            </a:r>
          </a:p>
          <a:p>
            <a:pPr lvl="3"/>
            <a:r>
              <a:rPr lang="ru-RU"/>
              <a:t> Текст четвертого уровня</a:t>
            </a:r>
          </a:p>
          <a:p>
            <a:pPr lvl="4"/>
            <a:r>
              <a:rPr lang="ru-RU"/>
              <a:t>Текст пятого уровня</a:t>
            </a:r>
          </a:p>
          <a:p>
            <a:pPr lvl="1"/>
            <a:endParaRPr lang="ru-RU"/>
          </a:p>
          <a:p>
            <a:pPr lvl="2"/>
            <a:endParaRPr lang="ru-RU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endParaRPr lang="ru-RU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endParaRPr lang="ru-RU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F060FFA2-6842-49F9-978D-3B6634D156A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onsultant.ru/document/cons_doc_LAW_330174/35621c764e643d8f04b474cdb87390c511436dd9/#dst100731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7700" y="145785"/>
            <a:ext cx="7848600" cy="1338999"/>
          </a:xfrm>
        </p:spPr>
        <p:txBody>
          <a:bodyPr/>
          <a:lstStyle/>
          <a:p>
            <a:r>
              <a:rPr lang="ru-RU" sz="2400" b="1" kern="12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Консультация – практикум для младших воспитателей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412777"/>
            <a:ext cx="8712968" cy="5172438"/>
          </a:xfrm>
        </p:spPr>
        <p:txBody>
          <a:bodyPr/>
          <a:lstStyle/>
          <a:p>
            <a:r>
              <a:rPr lang="ru-RU" sz="27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«ВЗАИМОДЕЙСТВИЕ МЛАДШЕГО ВОСПИТАТЕЛЯ С ПЕДАГОГАМИ И ДЕТЬМИ </a:t>
            </a:r>
          </a:p>
          <a:p>
            <a:r>
              <a:rPr lang="ru-RU" sz="27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РЕЖИМЕ ДНЯ ГРУППЫ»</a:t>
            </a:r>
          </a:p>
          <a:p>
            <a:pPr algn="r"/>
            <a:endParaRPr lang="ru-RU" sz="140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14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pPr algn="r"/>
            <a:r>
              <a:rPr lang="ru-RU" sz="14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Федосеева Е.Е.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123387"/>
            <a:ext cx="2664296" cy="346182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79512" y="260648"/>
            <a:ext cx="4240088" cy="6336704"/>
          </a:xfrm>
        </p:spPr>
        <p:txBody>
          <a:bodyPr/>
          <a:lstStyle/>
          <a:p>
            <a:pPr marL="274320" lvl="0" indent="-27432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ru-RU" sz="1800" b="1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Требования к профессиональной подготовке:</a:t>
            </a:r>
            <a:endParaRPr lang="ru-RU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ru-RU" sz="1800" b="1" i="1" u="sng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должен знать:</a:t>
            </a:r>
            <a:r>
              <a:rPr lang="ru-RU" sz="1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r>
              <a:rPr lang="ru-RU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возрастные и индивидуальные особенности дошкольников, педагогические методы и приёмы организации и воздействия на них.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r>
              <a:rPr lang="ru-RU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правила ухода за детьми;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r>
              <a:rPr lang="ru-RU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санитарно-гигиенические нормы содержания помещений, оборудования, инвентаря; 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r>
              <a:rPr lang="ru-RU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правила санитарии и гигиены.</a:t>
            </a:r>
          </a:p>
          <a:p>
            <a:pPr marL="274320" lvl="0" indent="-27432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ru-RU" sz="1800" b="1" i="1" u="sng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должен уметь:</a:t>
            </a:r>
            <a:endParaRPr lang="ru-RU" sz="1800" b="1" u="sng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r>
              <a:rPr lang="ru-RU" sz="18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ухаживать </a:t>
            </a:r>
            <a:r>
              <a:rPr lang="ru-RU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детьми</a:t>
            </a:r>
          </a:p>
          <a:p>
            <a:pPr lv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r>
              <a:rPr lang="ru-RU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выполнять различные виды уборки</a:t>
            </a:r>
          </a:p>
          <a:p>
            <a:pPr lv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anose="05000000000000000000" pitchFamily="2" charset="2"/>
              <a:buChar char="v"/>
            </a:pPr>
            <a:r>
              <a:rPr lang="ru-RU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производить дезинфекцию.</a:t>
            </a:r>
          </a:p>
          <a:p>
            <a:pPr marL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ru-RU" sz="18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Чёткое соблюдение РЕЖИМА ДНЯ</a:t>
            </a:r>
          </a:p>
          <a:p>
            <a:endParaRPr lang="ru-RU" dirty="0"/>
          </a:p>
        </p:txBody>
      </p:sp>
      <p:pic>
        <p:nvPicPr>
          <p:cNvPr id="4098" name="Picture 2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3644100" cy="306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0294"/>
            <a:ext cx="3958023" cy="327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870049-2B6B-41B6-B2DA-428731CD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654968"/>
          </a:xfrm>
        </p:spPr>
        <p:txBody>
          <a:bodyPr/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</a:pPr>
            <a:r>
              <a:rPr lang="ru-RU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Роль младшего воспитателя в создании </a:t>
            </a:r>
            <a:br>
              <a:rPr lang="ru-RU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эмоционально – положительной обстановки в группе</a:t>
            </a:r>
            <a:br>
              <a:rPr lang="ru-RU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117E399-2DF9-4377-81F8-033DAC8F9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077200" cy="5060032"/>
          </a:xfrm>
        </p:spPr>
        <p:txBody>
          <a:bodyPr/>
          <a:lstStyle/>
          <a:p>
            <a:pPr marL="274320" lvl="0" indent="-27432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ru-RU" sz="160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kern="1200" dirty="0">
                <a:solidFill>
                  <a:prstClr val="black"/>
                </a:solidFill>
                <a:latin typeface="Century Schoolbook"/>
              </a:rPr>
              <a:t>искренний интерес </a:t>
            </a:r>
            <a:r>
              <a:rPr lang="ru-RU" sz="1400" kern="1200" dirty="0">
                <a:solidFill>
                  <a:prstClr val="black"/>
                </a:solidFill>
                <a:latin typeface="Century Schoolbook"/>
              </a:rPr>
              <a:t>к  проблеме ребенка</a:t>
            </a:r>
          </a:p>
          <a:p>
            <a:pPr marL="274320" lvl="0" indent="-27432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kern="1200" dirty="0">
                <a:solidFill>
                  <a:prstClr val="black"/>
                </a:solidFill>
                <a:latin typeface="Century Schoolbook"/>
              </a:rPr>
              <a:t>искреннее самовыражение </a:t>
            </a:r>
            <a:r>
              <a:rPr lang="ru-RU" sz="1400" kern="1200" dirty="0">
                <a:solidFill>
                  <a:prstClr val="black"/>
                </a:solidFill>
                <a:latin typeface="Century Schoolbook"/>
              </a:rPr>
              <a:t>воспитателя, т. к. даже самый маленький ребёнок чувствует отношение к себе, как бы тщательно оно не скрывалось. Поддержка должна оказываться вопросительным, соучастным или ласковым взглядом «глаза в глаза», доброжелательным жестом, улыбкой «открытой», легким тактильным прикосновением, чтобы расположить ребёнка к себе и эффективно воздействовать на него - необходимо открытое, искреннее поведение, выражение откровенной симпатии, солидарности.</a:t>
            </a:r>
          </a:p>
          <a:p>
            <a:pPr marL="274320" lvl="0" indent="-27432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kern="1200" dirty="0">
                <a:solidFill>
                  <a:prstClr val="black"/>
                </a:solidFill>
                <a:latin typeface="Century Schoolbook"/>
              </a:rPr>
              <a:t>Создание обстановки доверительности - воспитатель </a:t>
            </a:r>
            <a:r>
              <a:rPr lang="ru-RU" sz="1400" b="1" kern="1200" dirty="0">
                <a:solidFill>
                  <a:prstClr val="black"/>
                </a:solidFill>
                <a:latin typeface="Century Schoolbook"/>
              </a:rPr>
              <a:t>подчёркивает свою уверенность в успехе</a:t>
            </a:r>
            <a:r>
              <a:rPr lang="ru-RU" sz="1400" kern="1200" dirty="0">
                <a:solidFill>
                  <a:prstClr val="black"/>
                </a:solidFill>
                <a:latin typeface="Century Schoolbook"/>
              </a:rPr>
              <a:t> каждого ребёнка, создаёт благоприятную атмосферу общения и взаимодействия, предугадывает трудности и возможные способы преодоления. </a:t>
            </a:r>
          </a:p>
          <a:p>
            <a:pPr marL="274320" lvl="0" indent="-27432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kern="1200" dirty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ru-RU" sz="1400" b="1" kern="1200" dirty="0">
                <a:solidFill>
                  <a:prstClr val="black"/>
                </a:solidFill>
                <a:latin typeface="Century Schoolbook"/>
              </a:rPr>
              <a:t>Акцентуирует</a:t>
            </a:r>
            <a:r>
              <a:rPr lang="ru-RU" sz="1400" kern="1200" dirty="0">
                <a:solidFill>
                  <a:prstClr val="black"/>
                </a:solidFill>
                <a:latin typeface="Century Schoolbook"/>
              </a:rPr>
              <a:t> внимание на личности в общении, </a:t>
            </a:r>
            <a:r>
              <a:rPr lang="ru-RU" sz="1400" b="1" kern="1200" dirty="0">
                <a:solidFill>
                  <a:prstClr val="black"/>
                </a:solidFill>
                <a:latin typeface="Century Schoolbook"/>
              </a:rPr>
              <a:t>на индивидуальных возможностях </a:t>
            </a:r>
            <a:r>
              <a:rPr lang="ru-RU" sz="1400" kern="1200" dirty="0">
                <a:solidFill>
                  <a:prstClr val="black"/>
                </a:solidFill>
                <a:latin typeface="Century Schoolbook"/>
              </a:rPr>
              <a:t>каждого ребёнка в обучении и воспитании.</a:t>
            </a:r>
          </a:p>
          <a:p>
            <a:pPr marL="274320" lvl="0" indent="-27432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kern="1200" dirty="0">
                <a:solidFill>
                  <a:prstClr val="black"/>
                </a:solidFill>
                <a:latin typeface="Century Schoolbook"/>
              </a:rPr>
              <a:t>Творческое сотрудничество </a:t>
            </a:r>
            <a:r>
              <a:rPr lang="ru-RU" sz="1400" kern="1200" dirty="0">
                <a:solidFill>
                  <a:prstClr val="black"/>
                </a:solidFill>
                <a:latin typeface="Century Schoolbook"/>
              </a:rPr>
              <a:t>- педагог отождествляет себя с детьми, развивает стремление фантазировать и сочинять, организует совместную деятельность с целью эффективного взаимодействия, сплочения в коллективе. </a:t>
            </a:r>
          </a:p>
          <a:p>
            <a:pPr marL="274320" lvl="0" indent="-27432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kern="1200" dirty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ru-RU" sz="1400" b="1" kern="1200" dirty="0">
                <a:solidFill>
                  <a:prstClr val="black"/>
                </a:solidFill>
                <a:latin typeface="Century Schoolbook"/>
              </a:rPr>
              <a:t>Подчёркивает успехи </a:t>
            </a:r>
            <a:r>
              <a:rPr lang="ru-RU" sz="1400" kern="1200" dirty="0">
                <a:solidFill>
                  <a:prstClr val="black"/>
                </a:solidFill>
                <a:latin typeface="Century Schoolbook"/>
              </a:rPr>
              <a:t>ребёнка, выделяет их, хвалит его. </a:t>
            </a:r>
          </a:p>
          <a:p>
            <a:pPr marL="274320" lvl="0" indent="-27432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kern="1200" dirty="0">
                <a:solidFill>
                  <a:prstClr val="black"/>
                </a:solidFill>
                <a:latin typeface="Century Schoolbook"/>
              </a:rPr>
              <a:t>Обстановка дружелюбия. Воспитатель должен быть </a:t>
            </a:r>
            <a:r>
              <a:rPr lang="ru-RU" sz="1400" b="1" kern="1200" dirty="0">
                <a:solidFill>
                  <a:prstClr val="black"/>
                </a:solidFill>
                <a:latin typeface="Century Schoolbook"/>
              </a:rPr>
              <a:t>настроен дружелюбно</a:t>
            </a:r>
            <a:r>
              <a:rPr lang="ru-RU" sz="1400" kern="1200" dirty="0">
                <a:solidFill>
                  <a:prstClr val="black"/>
                </a:solidFill>
                <a:latin typeface="Century Schoolbook"/>
              </a:rPr>
              <a:t>, эмоционально приветливо должен </a:t>
            </a:r>
            <a:r>
              <a:rPr lang="ru-RU" sz="1400" b="1" kern="1200" dirty="0">
                <a:solidFill>
                  <a:prstClr val="black"/>
                </a:solidFill>
                <a:latin typeface="Century Schoolbook"/>
              </a:rPr>
              <a:t>уметь слушать </a:t>
            </a:r>
            <a:r>
              <a:rPr lang="ru-RU" sz="1400" kern="1200" dirty="0">
                <a:solidFill>
                  <a:prstClr val="black"/>
                </a:solidFill>
                <a:latin typeface="Century Schoolbook"/>
              </a:rPr>
              <a:t>детей. </a:t>
            </a:r>
          </a:p>
          <a:p>
            <a:pPr marL="274320" lvl="0" indent="-27432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kern="1200" dirty="0">
                <a:solidFill>
                  <a:prstClr val="black"/>
                </a:solidFill>
                <a:latin typeface="Century Schoolbook"/>
              </a:rPr>
              <a:t>Активизирует речь детей путём </a:t>
            </a:r>
            <a:r>
              <a:rPr lang="ru-RU" sz="1400" b="1" kern="1200" dirty="0">
                <a:solidFill>
                  <a:prstClr val="black"/>
                </a:solidFill>
                <a:latin typeface="Century Schoolbook"/>
              </a:rPr>
              <a:t>одобрения.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69905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FD516C2-7F0E-4B41-9745-529E9682D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282880" cy="64087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7F173521-2133-4817-B9BF-98EAD71E6B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274911"/>
              </p:ext>
            </p:extLst>
          </p:nvPr>
        </p:nvGraphicFramePr>
        <p:xfrm>
          <a:off x="467544" y="260648"/>
          <a:ext cx="7704856" cy="6475296"/>
        </p:xfrm>
        <a:graphic>
          <a:graphicData uri="http://schemas.openxmlformats.org/drawingml/2006/table">
            <a:tbl>
              <a:tblPr firstRow="1" bandRow="1"/>
              <a:tblGrid>
                <a:gridCol w="3852428">
                  <a:extLst>
                    <a:ext uri="{9D8B030D-6E8A-4147-A177-3AD203B41FA5}">
                      <a16:colId xmlns="" xmlns:a16="http://schemas.microsoft.com/office/drawing/2014/main" val="2208051822"/>
                    </a:ext>
                  </a:extLst>
                </a:gridCol>
                <a:gridCol w="3852428">
                  <a:extLst>
                    <a:ext uri="{9D8B030D-6E8A-4147-A177-3AD203B41FA5}">
                      <a16:colId xmlns="" xmlns:a16="http://schemas.microsoft.com/office/drawing/2014/main" val="904412325"/>
                    </a:ext>
                  </a:extLst>
                </a:gridCol>
              </a:tblGrid>
              <a:tr h="6699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</a:lstStyle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Младший воспитатель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8719388"/>
                  </a:ext>
                </a:extLst>
              </a:tr>
              <a:tr h="10132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закаливающих процедур после сна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Помощь педагогу в проведении закаливающих процедур, влажная уборка в спальне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742399"/>
                  </a:ext>
                </a:extLst>
              </a:tr>
              <a:tr h="12706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полдника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Сервировка столов, руководство дежурством детей по столовой, привитие культурно-гигиенических навыков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84323522"/>
                  </a:ext>
                </a:extLst>
              </a:tr>
              <a:tr h="10132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Проведение занятий во второй половине дня, трудовые поручения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Присмотр за подгруппой  детей, не занятых на занятии (чтение книг, игры), трудовые поручения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7605637"/>
                  </a:ext>
                </a:extLst>
              </a:tr>
              <a:tr h="12706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ужина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Сервировка столов, руководство дежурством детей по столовой, привитие культурно-гигиенических навыков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241954"/>
                  </a:ext>
                </a:extLst>
              </a:tr>
              <a:tr h="274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Вечерние прогулки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Уборка столовой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8321096"/>
                  </a:ext>
                </a:extLst>
              </a:tr>
              <a:tr h="6061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Индивидуальная работа, игры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endParaRPr lang="ru-RU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1424068"/>
                  </a:ext>
                </a:extLst>
              </a:tr>
              <a:tr h="3509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endParaRPr lang="ru-RU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endParaRPr lang="ru-RU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7975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16699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A9A949C-3EDB-469E-BDC6-DEF0B5204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60648"/>
            <a:ext cx="4040188" cy="6336704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образовательных организаций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Право на занятие должностей, предусмотренных </a:t>
            </a:r>
            <a:r>
              <a:rPr lang="ru-RU" sz="160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частью 1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настоящей статьи, имеют лица,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отвечающие квалификационным требованиям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указанным в квалификационных справочниках, и (или) профессиональным стандартам.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Права,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и ответственность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образовательных организаций, занимающих должности, указанные в </a:t>
            </a:r>
            <a:r>
              <a:rPr lang="ru-RU" sz="1600" dirty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части 1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настоящей статьи, устанавливаются законодательством Российской Федерации,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уставом, правилами внутреннего трудового распорядка и иными локальными нормативными актами образовательных организаций, должностными инструкциями и трудовыми договорами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3074" name="Picture 2" descr="https://avatars.mds.yandex.net/i?id=5b553171d8b8c15bf6c11b7e7f9442e83f75cc7a-5234939-images-thumbs&amp;n=13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3" r="29305"/>
          <a:stretch/>
        </p:blipFill>
        <p:spPr bwMode="auto">
          <a:xfrm>
            <a:off x="4640072" y="548680"/>
            <a:ext cx="405798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380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25893A3-419F-4B60-9435-D1633776C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512" y="188640"/>
            <a:ext cx="4317876" cy="6408712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Одними из основных принципов являются: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личностно-развивающий и гуманистический характер взаимодействия взрослых и детей;</a:t>
            </a: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личности ребенка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обязательное требование ко всем взрослым участникам образовательной деятельности;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содействия и сотрудничества детей и взрослых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признания ребенка полноценным участником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(субъектом) образовательных отношений;</a:t>
            </a: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инициативы детей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различных видах деятельности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основных задач: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и укрепление физического и психического здоровья детей, в том числе их эмоционального благополучия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благоприятных условий развития детей в соответствии с его возрастными и индивидуальными особенностями </a:t>
            </a:r>
          </a:p>
          <a:p>
            <a:pPr marL="0" indent="0">
              <a:buNone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174" y="548680"/>
            <a:ext cx="4104314" cy="55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493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C020780-E54B-414A-A82C-0592B31DD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512" y="332656"/>
            <a:ext cx="4392488" cy="6264696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4.32. Питание детей организуется в помещении групповой. Доставка пищи от пищеблока до групповой осуществляется в специально выделенных промаркированных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закрытых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емкостях.</a:t>
            </a:r>
          </a:p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17.2. Столы в групповых помещениях промываются горячей водой с мылом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и после каждого приема пищи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специальной ветошью, которую стирают, просушивают и хранят в сухом виде в специальной промаркированной посуде с крышкой.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17.5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Сидения на унитазах,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ручки сливных бачков и ручки дверей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моются теплой водой с мылом или иным моющим средством, безвредным для здоровья человека,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ежедневно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Picture backgroun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060" y="3429000"/>
            <a:ext cx="175736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0957"/>
            <a:ext cx="2683452" cy="301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34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0EE4591B-9641-45B2-B6CC-EA74CC9DB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17.13. Игрушки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моются ежедневно в конце дня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в группах для детей младенческого и раннего возраста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раза в день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19.4. Персонал дошкольных образовательных организаций должен соблюдать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личной гигиены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приходить на работу в чистой одежде и обуви; оставлять верхнюю одежду, головной убор и личные вещи в индивидуальном шкафу для одежды, коротко стричь ногти.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19.7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Перед входом в туалетную комнату персонал должен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снимать халат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после выхода тщательно мыть руки с мылом; работникам не допускается пользоваться детским туалетом.</a:t>
            </a:r>
          </a:p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19.8. У помощника воспитателя дополнительно должны быть: фартук, колпак или косынка для раздачи пищи, фартук для мытья посуды и специальный (темный) халат для уборки помещений.</a:t>
            </a:r>
          </a:p>
          <a:p>
            <a:pPr>
              <a:lnSpc>
                <a:spcPct val="90000"/>
              </a:lnSpc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XX. Требования к соблюдению санитарных правил</a:t>
            </a:r>
          </a:p>
          <a:p>
            <a:pPr>
              <a:lnSpc>
                <a:spcPct val="90000"/>
              </a:lnSpc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20.1.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дошкольной образовательной организации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является ответственным лицом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организацию и полноту выполнения настоящих санитарных правил.</a:t>
            </a:r>
          </a:p>
          <a:p>
            <a:pPr>
              <a:lnSpc>
                <a:spcPct val="90000"/>
              </a:lnSpc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20.3.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нарушение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санитарного законодательства руководитель дошкольных образовательных организаций, а также должностные лица, нарушившие требования настоящих санитарных правил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несут ответственность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порядке,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установленном законодательством Российской Федерации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550223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2E994AC-DB89-4CAE-9784-2536696B4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512" y="260648"/>
            <a:ext cx="4317876" cy="6264696"/>
          </a:xfrm>
        </p:spPr>
        <p:txBody>
          <a:bodyPr/>
          <a:lstStyle/>
          <a:p>
            <a:pPr marL="0" lvl="0" indent="0"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Участвует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планировании и организации жизнедеятельности воспитанников, в проведении занятий, организуемых воспитателем. </a:t>
            </a:r>
          </a:p>
          <a:p>
            <a:pPr marL="0" lvl="0" indent="0"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Осуществляет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 руководством воспитателя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повседневную работу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обеспечивающую создание условий для социально-психологической реабилитации, социальной и трудовой адаптации воспитанников. </a:t>
            </a:r>
          </a:p>
          <a:p>
            <a:pPr marL="0" lvl="0" indent="0"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Совместно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воспитателем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обеспечивает сохранение и укрепление здоровья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воспитанников, проведение мероприятий, способствующих их психофизическому развитию, соблюдению ими распорядка дня. 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Организует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учетом возраста воспитанников их работу по самообслуживанию, соблюдение ими требований охраны труда, оказывает им необходимую помощь.</a:t>
            </a:r>
          </a:p>
          <a:p>
            <a:pPr marL="0" lvl="0" indent="0"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Обеспечивает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состояние помещений и оборудования, соответствующее санитарно-гигиеническим нормам их содержания. </a:t>
            </a:r>
          </a:p>
          <a:p>
            <a:pPr marL="0" lvl="0" indent="0"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Обеспечивает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охрану жизни и здоровья воспитанников во время образовательного процесса. </a:t>
            </a:r>
          </a:p>
          <a:p>
            <a:pPr lvl="0">
              <a:buNone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6208EDB4-3A12-4EC4-A7D7-9921D7A61E2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674" y="260350"/>
            <a:ext cx="4195805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81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504" y="260648"/>
            <a:ext cx="8856984" cy="6140152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локальные акты дошкольной образовательной организации: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 образовательного учреждения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внутреннего распорядка образовательного учреждения.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об утверждении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дошкольного образования образовательного учреждения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инструкции работников образовательного учреждения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5C64786D-BDDE-4DE8-BCE8-835F24CBE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4168080" cy="4464496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все виды деятельности осуществлялись на хорошем педагогическом уровне, большое значение имеет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согласованность в работе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и младшего воспитателя. </a:t>
            </a:r>
          </a:p>
          <a:p>
            <a:endParaRPr lang="ru-RU" dirty="0"/>
          </a:p>
        </p:txBody>
      </p:sp>
      <p:pic>
        <p:nvPicPr>
          <p:cNvPr id="7" name="Picture 2" descr="Команда муравьёв строит мост, работа в команде — стоковое фото">
            <a:extLst>
              <a:ext uri="{FF2B5EF4-FFF2-40B4-BE49-F238E27FC236}">
                <a16:creationId xmlns="" xmlns:a16="http://schemas.microsoft.com/office/drawing/2014/main" id="{E00C5BB9-9CD1-44A6-810F-CD54CDCE95A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9825" y="1777806"/>
            <a:ext cx="43204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40633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47E4EDCE-5EFD-4791-8698-F279DF4D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077200" cy="1339552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развития детей в соответствии с его возрастными и индивидуальными особенностями 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(ФОП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ДО)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A386D1B-9219-4A48-9A09-81369A7B11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512" y="1600200"/>
            <a:ext cx="4240088" cy="4800600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ADFAD433-01EE-4681-AFB7-8E40B723D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340768"/>
            <a:ext cx="3962400" cy="5328592"/>
          </a:xfrm>
        </p:spPr>
        <p:txBody>
          <a:bodyPr/>
          <a:lstStyle/>
          <a:p>
            <a:pPr>
              <a:buNone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особенности специалиста: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детям,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порядочность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ответственность и моральная, психологическая устойчивость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честность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сопереживанию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коммуникабельность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аккуратность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организованность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такта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сдержанность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бескорыстие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6895564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s_ppttraining_tp06256168">
  <a:themeElements>
    <a:clrScheme name="ms_ppttraining_tp0625616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s_ppttraining_tp06256168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_ppttraining_tp0625616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training_tp0625616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07398F-5CA5-4B53-8538-5B6A2EF113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Учебный семинар — презентация</Template>
  <TotalTime>745</TotalTime>
  <Words>896</Words>
  <Application>Microsoft Office PowerPoint</Application>
  <PresentationFormat>Экран (4:3)</PresentationFormat>
  <Paragraphs>93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Schoolbook</vt:lpstr>
      <vt:lpstr>Times New Roman</vt:lpstr>
      <vt:lpstr>Trebuchet MS</vt:lpstr>
      <vt:lpstr>Wingdings</vt:lpstr>
      <vt:lpstr>ms_ppttraining_tp06256168</vt:lpstr>
      <vt:lpstr>Консультация – практикум для младших воспитателей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Создание благоприятных условий развития детей в соответствии с его возрастными и индивидуальными особенностями (ФОП ДО) </vt:lpstr>
      <vt:lpstr>Презентация PowerPoint</vt:lpstr>
      <vt:lpstr>  Роль младшего воспитателя в создании  эмоционально – положительной обстановки в группе 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– практикум для младших воспитателей</dc:title>
  <dc:subject/>
  <dc:creator>User</dc:creator>
  <cp:keywords/>
  <dc:description/>
  <cp:lastModifiedBy>user</cp:lastModifiedBy>
  <cp:revision>37</cp:revision>
  <cp:lastPrinted>2025-11-05T08:43:54Z</cp:lastPrinted>
  <dcterms:created xsi:type="dcterms:W3CDTF">2019-11-05T07:51:40Z</dcterms:created>
  <dcterms:modified xsi:type="dcterms:W3CDTF">2025-11-05T13:27:54Z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