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61" r:id="rId4"/>
    <p:sldId id="259" r:id="rId5"/>
    <p:sldId id="262" r:id="rId6"/>
    <p:sldId id="258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26E18-DEAE-4225-BAD3-ED5521F57391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6469E-8881-4752-BCBF-83871725667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6469E-8881-4752-BCBF-838717256679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88A54E-868B-4796-B65F-1BDA2A29D8C5}" type="datetimeFigureOut">
              <a:rPr lang="ru-RU" smtClean="0"/>
              <a:pPr/>
              <a:t>16.11.2025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C0E7CE-E3FC-4F20-8366-DA3DB0E7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9"/>
            <a:ext cx="7774632" cy="225968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И</a:t>
            </a:r>
            <a:r>
              <a:rPr lang="ru-RU" dirty="0" smtClean="0"/>
              <a:t>спользование конструкторов </a:t>
            </a:r>
            <a:r>
              <a:rPr lang="en-US" dirty="0" smtClean="0"/>
              <a:t>LEGO</a:t>
            </a:r>
            <a:r>
              <a:rPr lang="ru-RU" dirty="0" smtClean="0"/>
              <a:t> как инструмент развития познавательной активности детей  среднего возраста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933056"/>
            <a:ext cx="8136904" cy="1152128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r>
              <a:rPr lang="ru-RU" sz="6400" dirty="0" smtClean="0">
                <a:solidFill>
                  <a:schemeClr val="tx1"/>
                </a:solidFill>
              </a:rPr>
              <a:t>Подготовила воспитатель: </a:t>
            </a:r>
          </a:p>
          <a:p>
            <a:pPr algn="r"/>
            <a:r>
              <a:rPr lang="ru-RU" sz="6400" dirty="0" smtClean="0">
                <a:solidFill>
                  <a:schemeClr val="tx1"/>
                </a:solidFill>
              </a:rPr>
              <a:t>Солнцева Наталья Анатольевна</a:t>
            </a:r>
            <a:endParaRPr lang="ru-RU" sz="6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Актуальность темы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Современный ребенок живет в мире цифровых технологий, но потребность в тактильном, предметном исследовании мира остается критически важной.</a:t>
            </a:r>
          </a:p>
          <a:p>
            <a:r>
              <a:rPr lang="ru-RU" dirty="0" smtClean="0"/>
              <a:t>LEGO – это не просто игрушка, это </a:t>
            </a:r>
            <a:r>
              <a:rPr lang="ru-RU" b="1" dirty="0" smtClean="0"/>
              <a:t>развивающая полифункциональная среда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Соответствует ФГОС ДО: поддерживает инициативу и самостоятельность, интеграция образовательных областей.</a:t>
            </a:r>
          </a:p>
          <a:p>
            <a:r>
              <a:rPr lang="ru-RU" dirty="0" smtClean="0"/>
              <a:t>Идеально подходит для детей 4-5 лет, так как в этом возрасте преобладает </a:t>
            </a:r>
            <a:r>
              <a:rPr lang="ru-RU" b="1" dirty="0" smtClean="0"/>
              <a:t>наглядно-образное мышление</a:t>
            </a:r>
            <a:r>
              <a:rPr lang="ru-RU" dirty="0" smtClean="0"/>
              <a:t>, и есть огромное желание созидать.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и задачи работы с LEGO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Цель:</a:t>
            </a:r>
            <a:endParaRPr lang="ru-RU" dirty="0" smtClean="0"/>
          </a:p>
          <a:p>
            <a:pPr lvl="1"/>
            <a:r>
              <a:rPr lang="ru-RU" dirty="0" smtClean="0"/>
              <a:t>Развитие познавательной активности, творческих способностей и конструктивно-модельных навыков у детей среднего возраста через использование конструкторов LEGO.</a:t>
            </a:r>
          </a:p>
          <a:p>
            <a:r>
              <a:rPr lang="ru-RU" b="1" dirty="0" smtClean="0"/>
              <a:t>Задачи:</a:t>
            </a:r>
            <a:endParaRPr lang="ru-RU" dirty="0" smtClean="0"/>
          </a:p>
          <a:p>
            <a:pPr lvl="1"/>
            <a:r>
              <a:rPr lang="ru-RU" b="1" dirty="0" smtClean="0"/>
              <a:t>Развивающие:</a:t>
            </a:r>
            <a:r>
              <a:rPr lang="ru-RU" dirty="0" smtClean="0"/>
              <a:t> Развивать мелкую моторику, пространственное мышление, воображение, память, внимание.</a:t>
            </a:r>
          </a:p>
          <a:p>
            <a:pPr lvl="1"/>
            <a:r>
              <a:rPr lang="ru-RU" b="1" dirty="0" smtClean="0"/>
              <a:t>Образовательные:</a:t>
            </a:r>
            <a:r>
              <a:rPr lang="ru-RU" dirty="0" smtClean="0"/>
              <a:t> Формировать представления о цвете, форме, размере; учить конструировать по образцу, схеме и по собственному замыслу.</a:t>
            </a:r>
          </a:p>
          <a:p>
            <a:pPr lvl="1"/>
            <a:r>
              <a:rPr lang="ru-RU" b="1" dirty="0" smtClean="0"/>
              <a:t>Воспитательные:</a:t>
            </a:r>
            <a:r>
              <a:rPr lang="ru-RU" dirty="0" smtClean="0"/>
              <a:t> Воспитывать усидчивость, терпение, умение работать в команде, доводить начатое дело до конца.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istrib\System Folders\Desktop\1366_2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12776"/>
            <a:ext cx="3429056" cy="1970722"/>
          </a:xfrm>
          <a:prstGeom prst="rect">
            <a:avLst/>
          </a:prstGeom>
          <a:noFill/>
        </p:spPr>
      </p:pic>
      <p:pic>
        <p:nvPicPr>
          <p:cNvPr id="3" name="Picture 2" descr="d:\Distrib\System Folders\Desktop\5c4386869380003314126b7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84783"/>
            <a:ext cx="2808312" cy="186140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Особенности LEGO для среднего возраста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12776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Наборы </a:t>
            </a:r>
            <a:r>
              <a:rPr lang="ru-RU" b="1" dirty="0" smtClean="0"/>
              <a:t>LEGO DUPLO:</a:t>
            </a:r>
            <a:r>
              <a:rPr lang="ru-RU" dirty="0" smtClean="0"/>
              <a:t> Крупные детали, безопасные для малышей. Идеальны для начала.</a:t>
            </a:r>
          </a:p>
          <a:p>
            <a:r>
              <a:rPr lang="ru-RU" b="1" dirty="0" smtClean="0"/>
              <a:t>Классические наборы LEGO:</a:t>
            </a:r>
            <a:r>
              <a:rPr lang="ru-RU" dirty="0" smtClean="0"/>
              <a:t> Детали стандартного размера, разнообразные формы (кирпичики, окна, колеса, двери).</a:t>
            </a:r>
          </a:p>
          <a:p>
            <a:r>
              <a:rPr lang="ru-RU" b="1" dirty="0" smtClean="0"/>
              <a:t>Тематические наборы:</a:t>
            </a:r>
            <a:r>
              <a:rPr lang="ru-RU" dirty="0" smtClean="0"/>
              <a:t> «Город», «Ферма», «Зоопарк», «Семья» – для сюжетно-ролевых игр.</a:t>
            </a:r>
          </a:p>
          <a:p>
            <a:r>
              <a:rPr lang="ru-RU" b="1" dirty="0" smtClean="0"/>
              <a:t>Основные навыки:</a:t>
            </a:r>
            <a:r>
              <a:rPr lang="ru-RU" dirty="0" smtClean="0"/>
              <a:t> Соединение и разъединение деталей, прочное скрепление, построение простых моделей по схеме.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Направления развития познавательной активности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Мышление и воображение:</a:t>
            </a:r>
            <a:r>
              <a:rPr lang="ru-RU" dirty="0" smtClean="0"/>
              <a:t> Анализ, синтез, сравнение, создание собственных моделей.</a:t>
            </a:r>
          </a:p>
          <a:p>
            <a:r>
              <a:rPr lang="ru-RU" b="1" dirty="0" smtClean="0"/>
              <a:t>Мелкая моторика:</a:t>
            </a:r>
            <a:r>
              <a:rPr lang="ru-RU" dirty="0" smtClean="0"/>
              <a:t> Точные движения пальцев и кистей рук при соединении мелких деталей. (</a:t>
            </a:r>
            <a:r>
              <a:rPr lang="ru-RU" i="1" dirty="0" smtClean="0"/>
              <a:t>Связь с речью!</a:t>
            </a:r>
            <a:r>
              <a:rPr lang="ru-RU" dirty="0" smtClean="0"/>
              <a:t>)</a:t>
            </a:r>
          </a:p>
          <a:p>
            <a:r>
              <a:rPr lang="ru-RU" b="1" dirty="0" smtClean="0"/>
              <a:t>Математические представления:</a:t>
            </a:r>
            <a:r>
              <a:rPr lang="ru-RU" dirty="0" smtClean="0"/>
              <a:t> Счет, форма, размер, симметрия, пропорции.</a:t>
            </a:r>
          </a:p>
          <a:p>
            <a:r>
              <a:rPr lang="ru-RU" b="1" dirty="0" smtClean="0"/>
              <a:t>Речевое развитие:</a:t>
            </a:r>
            <a:r>
              <a:rPr lang="ru-RU" dirty="0" smtClean="0"/>
              <a:t> Составление рассказов о своей постройке, обогащение словаря (высокий/низкий, широкий/узкий, устойчивый и т.д.).</a:t>
            </a:r>
          </a:p>
          <a:p>
            <a:r>
              <a:rPr lang="ru-RU" b="1" dirty="0" smtClean="0"/>
              <a:t>Социально-коммуникативные навыки:</a:t>
            </a:r>
            <a:r>
              <a:rPr lang="ru-RU" dirty="0" smtClean="0"/>
              <a:t> Совместное строительство, умение договариваться, распределять роли.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 Формы и методы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Конструирование по образцу:</a:t>
            </a:r>
            <a:r>
              <a:rPr lang="ru-RU" dirty="0" smtClean="0"/>
              <a:t> Воспитатель показывает модель, дети повторяют.</a:t>
            </a:r>
          </a:p>
          <a:p>
            <a:r>
              <a:rPr lang="ru-RU" b="1" dirty="0" smtClean="0"/>
              <a:t>Конструирование по простой схеме:</a:t>
            </a:r>
            <a:r>
              <a:rPr lang="ru-RU" dirty="0" smtClean="0"/>
              <a:t> Учимся «читать» пошаговые инструкции.</a:t>
            </a:r>
          </a:p>
          <a:p>
            <a:r>
              <a:rPr lang="ru-RU" b="1" dirty="0" smtClean="0"/>
              <a:t>Конструирование по условию:</a:t>
            </a:r>
            <a:r>
              <a:rPr lang="ru-RU" dirty="0" smtClean="0"/>
              <a:t> «Построй домик для медвежонка с одним окном и красной крышей».</a:t>
            </a:r>
          </a:p>
          <a:p>
            <a:r>
              <a:rPr lang="ru-RU" b="1" dirty="0" smtClean="0"/>
              <a:t>Свободное конструирование:</a:t>
            </a:r>
            <a:r>
              <a:rPr lang="ru-RU" dirty="0" smtClean="0"/>
              <a:t> Реализация собственных замыслов ребенка.</a:t>
            </a:r>
          </a:p>
          <a:p>
            <a:r>
              <a:rPr lang="ru-RU" b="1" dirty="0" smtClean="0"/>
              <a:t>Сюжетно-ролевая игра:</a:t>
            </a:r>
            <a:r>
              <a:rPr lang="ru-RU" dirty="0" smtClean="0"/>
              <a:t> «Мы строители», «Городской транспорт».</a:t>
            </a:r>
          </a:p>
          <a:p>
            <a:r>
              <a:rPr lang="ru-RU" b="1" dirty="0" smtClean="0"/>
              <a:t>Дидактические игры:</a:t>
            </a:r>
            <a:r>
              <a:rPr lang="ru-RU" dirty="0" smtClean="0"/>
              <a:t> «Найди такую же деталь», «Разложи по цвету/размеру», «Собери башню выше всех».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Преимущества </a:t>
            </a:r>
            <a:r>
              <a:rPr lang="en-US" b="1" dirty="0" smtClean="0"/>
              <a:t>LEGO-</a:t>
            </a:r>
            <a:r>
              <a:rPr lang="ru-RU" b="1" dirty="0" smtClean="0"/>
              <a:t>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✅ </a:t>
            </a:r>
            <a:r>
              <a:rPr lang="ru-RU" b="1" dirty="0" smtClean="0"/>
              <a:t>Высокая вовлеченность:</a:t>
            </a:r>
            <a:r>
              <a:rPr lang="ru-RU" dirty="0" smtClean="0"/>
              <a:t> Дети играют с настоящим интересом.</a:t>
            </a:r>
          </a:p>
          <a:p>
            <a:r>
              <a:rPr lang="ru-RU" dirty="0" smtClean="0"/>
              <a:t>✅ </a:t>
            </a:r>
            <a:r>
              <a:rPr lang="ru-RU" b="1" dirty="0" smtClean="0"/>
              <a:t>Интеграция образовательных областей:</a:t>
            </a:r>
            <a:r>
              <a:rPr lang="ru-RU" dirty="0" smtClean="0"/>
              <a:t> Познание, речевое, социально-коммуникативное, художественно-эстетическое развитие.</a:t>
            </a:r>
          </a:p>
          <a:p>
            <a:r>
              <a:rPr lang="ru-RU" dirty="0" smtClean="0"/>
              <a:t>✅ </a:t>
            </a:r>
            <a:r>
              <a:rPr lang="ru-RU" b="1" dirty="0" smtClean="0"/>
              <a:t>Дифференцированный подход:</a:t>
            </a:r>
            <a:r>
              <a:rPr lang="ru-RU" dirty="0" smtClean="0"/>
              <a:t> Можно давать задания разной сложности в зависимости от возможностей ребенка.</a:t>
            </a:r>
          </a:p>
          <a:p>
            <a:r>
              <a:rPr lang="ru-RU" dirty="0" smtClean="0"/>
              <a:t>✅ </a:t>
            </a:r>
            <a:r>
              <a:rPr lang="ru-RU" b="1" dirty="0" smtClean="0"/>
              <a:t>Развитие «мягких навыков» (</a:t>
            </a:r>
            <a:r>
              <a:rPr lang="ru-RU" b="1" dirty="0" err="1" smtClean="0"/>
              <a:t>soft</a:t>
            </a:r>
            <a:r>
              <a:rPr lang="ru-RU" b="1" dirty="0" smtClean="0"/>
              <a:t> </a:t>
            </a:r>
            <a:r>
              <a:rPr lang="ru-RU" b="1" dirty="0" err="1" smtClean="0"/>
              <a:t>skills</a:t>
            </a:r>
            <a:r>
              <a:rPr lang="ru-RU" b="1" dirty="0" smtClean="0"/>
              <a:t>):</a:t>
            </a:r>
            <a:r>
              <a:rPr lang="ru-RU" dirty="0" smtClean="0"/>
              <a:t> Умение решать проблемы, работать в команде, </a:t>
            </a:r>
            <a:r>
              <a:rPr lang="ru-RU" dirty="0" err="1" smtClean="0"/>
              <a:t>креативность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✅ </a:t>
            </a:r>
            <a:r>
              <a:rPr lang="ru-RU" b="1" dirty="0" smtClean="0"/>
              <a:t>Эмоциональный отклик:</a:t>
            </a:r>
            <a:r>
              <a:rPr lang="ru-RU" dirty="0" smtClean="0"/>
              <a:t> Ребенок гордится своим результатом, что повышает самооценку.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</TotalTime>
  <Words>103</Words>
  <Application>Microsoft Office PowerPoint</Application>
  <PresentationFormat>Экран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Использование конструкторов LEGO как инструмент развития познавательной активности детей  среднего возраста</vt:lpstr>
      <vt:lpstr>Актуальность темы</vt:lpstr>
      <vt:lpstr>Цель и задачи работы с LEGO</vt:lpstr>
      <vt:lpstr>Особенности LEGO для среднего возраста</vt:lpstr>
      <vt:lpstr>Направления развития познавательной активности</vt:lpstr>
      <vt:lpstr>   Формы и методы работы</vt:lpstr>
      <vt:lpstr>Преимущества LEGO-технологии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2025-11-15T07:05:16Z</dcterms:created>
  <dcterms:modified xsi:type="dcterms:W3CDTF">2025-11-16T06:03:46Z</dcterms:modified>
</cp:coreProperties>
</file>