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71" r:id="rId4"/>
    <p:sldId id="257" r:id="rId5"/>
    <p:sldId id="258" r:id="rId6"/>
    <p:sldId id="259" r:id="rId7"/>
    <p:sldId id="279" r:id="rId8"/>
    <p:sldId id="280" r:id="rId9"/>
    <p:sldId id="281" r:id="rId10"/>
    <p:sldId id="260" r:id="rId11"/>
    <p:sldId id="262" r:id="rId12"/>
    <p:sldId id="261" r:id="rId13"/>
    <p:sldId id="263" r:id="rId14"/>
    <p:sldId id="264" r:id="rId15"/>
    <p:sldId id="267" r:id="rId16"/>
    <p:sldId id="268" r:id="rId17"/>
    <p:sldId id="269" r:id="rId18"/>
    <p:sldId id="265" r:id="rId19"/>
    <p:sldId id="266" r:id="rId20"/>
    <p:sldId id="270" r:id="rId21"/>
    <p:sldId id="272" r:id="rId22"/>
    <p:sldId id="283" r:id="rId23"/>
    <p:sldId id="284" r:id="rId24"/>
    <p:sldId id="286" r:id="rId25"/>
    <p:sldId id="287" r:id="rId26"/>
    <p:sldId id="288" r:id="rId27"/>
    <p:sldId id="289" r:id="rId28"/>
    <p:sldId id="282" r:id="rId29"/>
    <p:sldId id="278" r:id="rId3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9075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15620"/>
    <p:restoredTop sz="94660"/>
  </p:normalViewPr>
  <p:slideViewPr>
    <p:cSldViewPr>
      <p:cViewPr varScale="1">
        <p:scale>
          <a:sx n="68" d="100"/>
          <a:sy n="68" d="100"/>
        </p:scale>
        <p:origin x="-121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400800" y="6355080"/>
            <a:ext cx="2286000" cy="365760"/>
          </a:xfrm>
        </p:spPr>
        <p:txBody>
          <a:bodyPr/>
          <a:lstStyle>
            <a:lvl1pPr>
              <a:defRPr sz="1400"/>
            </a:lvl1pPr>
          </a:lstStyle>
          <a:p>
            <a:fld id="{6C7B51AB-AE54-4BBA-B192-36CA94873335}" type="datetimeFigureOut">
              <a:rPr lang="ru-RU" smtClean="0"/>
              <a:pPr/>
              <a:t>15.09.2021</a:t>
            </a:fld>
            <a:endParaRPr lang="ru-RU"/>
          </a:p>
        </p:txBody>
      </p:sp>
      <p:sp>
        <p:nvSpPr>
          <p:cNvPr id="17" name="Нижний колонтитул 16"/>
          <p:cNvSpPr>
            <a:spLocks noGrp="1"/>
          </p:cNvSpPr>
          <p:nvPr>
            <p:ph type="ftr" sz="quarter" idx="11"/>
          </p:nvPr>
        </p:nvSpPr>
        <p:spPr>
          <a:xfrm>
            <a:off x="2898648" y="6355080"/>
            <a:ext cx="3474720" cy="365760"/>
          </a:xfrm>
        </p:spPr>
        <p:txBody>
          <a:bodyPr/>
          <a:lstStyle/>
          <a:p>
            <a:endParaRPr lang="ru-RU"/>
          </a:p>
        </p:txBody>
      </p:sp>
      <p:sp>
        <p:nvSpPr>
          <p:cNvPr id="29" name="Номер слайда 28"/>
          <p:cNvSpPr>
            <a:spLocks noGrp="1"/>
          </p:cNvSpPr>
          <p:nvPr>
            <p:ph type="sldNum" sz="quarter" idx="12"/>
          </p:nvPr>
        </p:nvSpPr>
        <p:spPr>
          <a:xfrm>
            <a:off x="1216152" y="6355080"/>
            <a:ext cx="1219200" cy="365760"/>
          </a:xfrm>
        </p:spPr>
        <p:txBody>
          <a:bodyPr/>
          <a:lstStyle/>
          <a:p>
            <a:fld id="{49C9825F-FF5F-4721-9452-4563DEA7D146}" type="slidenum">
              <a:rPr lang="ru-RU" smtClean="0"/>
              <a:pPr/>
              <a:t>‹#›</a:t>
            </a:fld>
            <a:endParaRPr lang="ru-RU"/>
          </a:p>
        </p:txBody>
      </p:sp>
      <p:sp>
        <p:nvSpPr>
          <p:cNvPr id="21" name="Прямоугольник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Прямоугольник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Прямоугольник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C7B51AB-AE54-4BBA-B192-36CA94873335}" type="datetimeFigureOut">
              <a:rPr lang="ru-RU" smtClean="0"/>
              <a:pPr/>
              <a:t>15.09.2021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9C9825F-FF5F-4721-9452-4563DEA7D14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C7B51AB-AE54-4BBA-B192-36CA94873335}" type="datetimeFigureOut">
              <a:rPr lang="ru-RU" smtClean="0"/>
              <a:pPr/>
              <a:t>15.09.2021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9C9825F-FF5F-4721-9452-4563DEA7D146}" type="slidenum">
              <a:rPr lang="ru-RU" smtClean="0"/>
              <a:pPr/>
              <a:t>‹#›</a:t>
            </a:fld>
            <a:endParaRPr lang="ru-RU"/>
          </a:p>
        </p:txBody>
      </p:sp>
      <p:sp>
        <p:nvSpPr>
          <p:cNvPr id="7" name="Прямая соединительная линия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Равнобедренный треугольник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6C7B51AB-AE54-4BBA-B192-36CA94873335}" type="datetimeFigureOut">
              <a:rPr lang="ru-RU" smtClean="0"/>
              <a:pPr/>
              <a:t>15.09.2021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9C9825F-FF5F-4721-9452-4563DEA7D146}" type="slidenum">
              <a:rPr lang="ru-RU" smtClean="0"/>
              <a:pPr/>
              <a:t>‹#›</a:t>
            </a:fld>
            <a:endParaRPr lang="ru-RU"/>
          </a:p>
        </p:txBody>
      </p:sp>
      <p:sp>
        <p:nvSpPr>
          <p:cNvPr id="8" name="Содержимое 7"/>
          <p:cNvSpPr>
            <a:spLocks noGrp="1"/>
          </p:cNvSpPr>
          <p:nvPr>
            <p:ph sz="quarter" idx="1"/>
          </p:nvPr>
        </p:nvSpPr>
        <p:spPr>
          <a:xfrm>
            <a:off x="457200" y="1219200"/>
            <a:ext cx="8229600"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6400800" y="6355080"/>
            <a:ext cx="2286000" cy="365760"/>
          </a:xfrm>
        </p:spPr>
        <p:txBody>
          <a:bodyPr/>
          <a:lstStyle/>
          <a:p>
            <a:fld id="{6C7B51AB-AE54-4BBA-B192-36CA94873335}" type="datetimeFigureOut">
              <a:rPr lang="ru-RU" smtClean="0"/>
              <a:pPr/>
              <a:t>15.09.2021</a:t>
            </a:fld>
            <a:endParaRPr lang="ru-RU"/>
          </a:p>
        </p:txBody>
      </p:sp>
      <p:sp>
        <p:nvSpPr>
          <p:cNvPr id="5" name="Нижний колонтитул 4"/>
          <p:cNvSpPr>
            <a:spLocks noGrp="1"/>
          </p:cNvSpPr>
          <p:nvPr>
            <p:ph type="ftr" sz="quarter" idx="11"/>
          </p:nvPr>
        </p:nvSpPr>
        <p:spPr>
          <a:xfrm>
            <a:off x="2898648" y="6355080"/>
            <a:ext cx="3474720" cy="365760"/>
          </a:xfrm>
        </p:spPr>
        <p:txBody>
          <a:bodyPr/>
          <a:lstStyle/>
          <a:p>
            <a:endParaRPr lang="ru-RU"/>
          </a:p>
        </p:txBody>
      </p:sp>
      <p:sp>
        <p:nvSpPr>
          <p:cNvPr id="6" name="Номер слайда 5"/>
          <p:cNvSpPr>
            <a:spLocks noGrp="1"/>
          </p:cNvSpPr>
          <p:nvPr>
            <p:ph type="sldNum" sz="quarter" idx="12"/>
          </p:nvPr>
        </p:nvSpPr>
        <p:spPr>
          <a:xfrm>
            <a:off x="1069848" y="6355080"/>
            <a:ext cx="1520952" cy="365760"/>
          </a:xfrm>
        </p:spPr>
        <p:txBody>
          <a:bodyPr/>
          <a:lstStyle/>
          <a:p>
            <a:fld id="{49C9825F-FF5F-4721-9452-4563DEA7D146}" type="slidenum">
              <a:rPr lang="ru-RU" smtClean="0"/>
              <a:pPr/>
              <a:t>‹#›</a:t>
            </a:fld>
            <a:endParaRPr lang="ru-RU"/>
          </a:p>
        </p:txBody>
      </p:sp>
      <p:sp>
        <p:nvSpPr>
          <p:cNvPr id="7" name="Прямоугольник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6C7B51AB-AE54-4BBA-B192-36CA94873335}" type="datetimeFigureOut">
              <a:rPr lang="ru-RU" smtClean="0"/>
              <a:pPr/>
              <a:t>15.09.2021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9C9825F-FF5F-4721-9452-4563DEA7D146}" type="slidenum">
              <a:rPr lang="ru-RU" smtClean="0"/>
              <a:pPr/>
              <a:t>‹#›</a:t>
            </a:fld>
            <a:endParaRPr lang="ru-RU"/>
          </a:p>
        </p:txBody>
      </p:sp>
      <p:sp>
        <p:nvSpPr>
          <p:cNvPr id="9" name="Содержимое 8"/>
          <p:cNvSpPr>
            <a:spLocks noGrp="1"/>
          </p:cNvSpPr>
          <p:nvPr>
            <p:ph sz="quarter" idx="1"/>
          </p:nvPr>
        </p:nvSpPr>
        <p:spPr>
          <a:xfrm>
            <a:off x="457200" y="1219200"/>
            <a:ext cx="4041648"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632198" y="1216152"/>
            <a:ext cx="4041648"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6C7B51AB-AE54-4BBA-B192-36CA94873335}" type="datetimeFigureOut">
              <a:rPr lang="ru-RU" smtClean="0"/>
              <a:pPr/>
              <a:t>15.09.2021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9C9825F-FF5F-4721-9452-4563DEA7D146}" type="slidenum">
              <a:rPr lang="ru-RU" smtClean="0"/>
              <a:pPr/>
              <a:t>‹#›</a:t>
            </a:fld>
            <a:endParaRPr lang="ru-RU"/>
          </a:p>
        </p:txBody>
      </p:sp>
      <p:sp>
        <p:nvSpPr>
          <p:cNvPr id="11" name="Содержимое 10"/>
          <p:cNvSpPr>
            <a:spLocks noGrp="1"/>
          </p:cNvSpPr>
          <p:nvPr>
            <p:ph sz="quarter" idx="2"/>
          </p:nvPr>
        </p:nvSpPr>
        <p:spPr>
          <a:xfrm>
            <a:off x="457200" y="2133600"/>
            <a:ext cx="4038600" cy="4038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648200" y="2133600"/>
            <a:ext cx="4038600" cy="4038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6C7B51AB-AE54-4BBA-B192-36CA94873335}" type="datetimeFigureOut">
              <a:rPr lang="ru-RU" smtClean="0"/>
              <a:pPr/>
              <a:t>15.09.2021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9C9825F-FF5F-4721-9452-4563DEA7D146}" type="slidenum">
              <a:rPr lang="ru-RU" smtClean="0"/>
              <a:pPr/>
              <a:t>‹#›</a:t>
            </a:fld>
            <a:endParaRPr lang="ru-RU"/>
          </a:p>
        </p:txBody>
      </p:sp>
      <p:sp>
        <p:nvSpPr>
          <p:cNvPr id="6" name="Равнобедренный треугольник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C7B51AB-AE54-4BBA-B192-36CA94873335}" type="datetimeFigureOut">
              <a:rPr lang="ru-RU" smtClean="0"/>
              <a:pPr/>
              <a:t>15.09.2021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9C9825F-FF5F-4721-9452-4563DEA7D146}" type="slidenum">
              <a:rPr lang="ru-RU" smtClean="0"/>
              <a:pPr/>
              <a:t>‹#›</a:t>
            </a:fld>
            <a:endParaRPr lang="ru-RU"/>
          </a:p>
        </p:txBody>
      </p:sp>
      <p:sp>
        <p:nvSpPr>
          <p:cNvPr id="5" name="Прямая соединительная линия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Равнобедренный треугольник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6C7B51AB-AE54-4BBA-B192-36CA94873335}" type="datetimeFigureOut">
              <a:rPr lang="ru-RU" smtClean="0"/>
              <a:pPr/>
              <a:t>15.09.2021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9C9825F-FF5F-4721-9452-4563DEA7D146}" type="slidenum">
              <a:rPr lang="ru-RU" smtClean="0"/>
              <a:pPr/>
              <a:t>‹#›</a:t>
            </a:fld>
            <a:endParaRPr lang="ru-RU"/>
          </a:p>
        </p:txBody>
      </p:sp>
      <p:sp>
        <p:nvSpPr>
          <p:cNvPr id="8" name="Прямая соединительная линия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ая соединительная линия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Равнобедренный треугольник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Содержимое 11"/>
          <p:cNvSpPr>
            <a:spLocks noGrp="1"/>
          </p:cNvSpPr>
          <p:nvPr>
            <p:ph sz="quarter" idx="1"/>
          </p:nvPr>
        </p:nvSpPr>
        <p:spPr>
          <a:xfrm>
            <a:off x="304800" y="304800"/>
            <a:ext cx="57150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6C7B51AB-AE54-4BBA-B192-36CA94873335}" type="datetimeFigureOut">
              <a:rPr lang="ru-RU" smtClean="0"/>
              <a:pPr/>
              <a:t>15.09.2021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9C9825F-FF5F-4721-9452-4563DEA7D146}" type="slidenum">
              <a:rPr lang="ru-RU" smtClean="0"/>
              <a:pPr/>
              <a:t>‹#›</a:t>
            </a:fld>
            <a:endParaRPr lang="ru-RU"/>
          </a:p>
        </p:txBody>
      </p:sp>
      <p:sp>
        <p:nvSpPr>
          <p:cNvPr id="8" name="Прямая соединительная линия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Равнобедренный треугольник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152400"/>
            <a:ext cx="8229600" cy="990600"/>
          </a:xfrm>
          <a:prstGeom prst="rect">
            <a:avLst/>
          </a:prstGeom>
        </p:spPr>
        <p:txBody>
          <a:bodyPr vert="horz"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6C7B51AB-AE54-4BBA-B192-36CA94873335}" type="datetimeFigureOut">
              <a:rPr lang="ru-RU" smtClean="0"/>
              <a:pPr/>
              <a:t>15.09.2021</a:t>
            </a:fld>
            <a:endParaRPr lang="ru-RU"/>
          </a:p>
        </p:txBody>
      </p:sp>
      <p:sp>
        <p:nvSpPr>
          <p:cNvPr id="3" name="Нижний колонтитул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ru-RU"/>
          </a:p>
        </p:txBody>
      </p:sp>
      <p:sp>
        <p:nvSpPr>
          <p:cNvPr id="23" name="Номер слайда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49C9825F-FF5F-4721-9452-4563DEA7D146}" type="slidenum">
              <a:rPr lang="ru-RU" smtClean="0"/>
              <a:pPr/>
              <a:t>‹#›</a:t>
            </a:fld>
            <a:endParaRPr lang="ru-RU"/>
          </a:p>
        </p:txBody>
      </p:sp>
      <p:sp>
        <p:nvSpPr>
          <p:cNvPr id="28" name="Прямая соединительная линия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Прямая соединительная линия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Равнобедренный треугольник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a:p>
        </p:txBody>
      </p:sp>
      <p:pic>
        <p:nvPicPr>
          <p:cNvPr id="4" name="Рисунок 3" descr="https://ds02.infourok.ru/uploads/ex/0285/00009ec4-13f35c13/640/img0.jpg"/>
          <p:cNvPicPr/>
          <p:nvPr/>
        </p:nvPicPr>
        <p:blipFill>
          <a:blip r:embed="rId2" cstate="print"/>
          <a:srcRect/>
          <a:stretch>
            <a:fillRect/>
          </a:stretch>
        </p:blipFill>
        <p:spPr bwMode="auto">
          <a:xfrm>
            <a:off x="-2643238" y="-357214"/>
            <a:ext cx="12073021" cy="750099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solidFill>
                  <a:srgbClr val="0070C0"/>
                </a:solidFill>
              </a:rPr>
              <a:t>Пользование столовыми приборами, салфетками, чашкой.</a:t>
            </a:r>
            <a:endParaRPr lang="ru-RU" dirty="0">
              <a:solidFill>
                <a:srgbClr val="0070C0"/>
              </a:solidFill>
            </a:endParaRPr>
          </a:p>
        </p:txBody>
      </p:sp>
      <p:sp>
        <p:nvSpPr>
          <p:cNvPr id="3" name="Содержимое 2"/>
          <p:cNvSpPr>
            <a:spLocks noGrp="1"/>
          </p:cNvSpPr>
          <p:nvPr>
            <p:ph sz="quarter" idx="1"/>
          </p:nvPr>
        </p:nvSpPr>
        <p:spPr/>
        <p:txBody>
          <a:bodyPr>
            <a:normAutofit fontScale="47500" lnSpcReduction="20000"/>
          </a:bodyPr>
          <a:lstStyle/>
          <a:p>
            <a:r>
              <a:rPr lang="ru-RU" sz="4400" dirty="0" smtClean="0"/>
              <a:t>Столовыми приборами  учим пользоваться в европейской манере: нож - в правой руке, вилка – в левой. На тарелку их кладут только тогда, когда в них нет более необходимости. Столовой ложкой едим суп, десертной  кашу,.</a:t>
            </a:r>
          </a:p>
          <a:p>
            <a:endParaRPr lang="ru-RU" sz="4400" dirty="0" smtClean="0"/>
          </a:p>
          <a:p>
            <a:r>
              <a:rPr lang="ru-RU" sz="4400" dirty="0" smtClean="0"/>
              <a:t>       Бумажной салфеткой дети должны пользоваться по мере необходимости. Ее следует приложить к губам, затем, сжав, в комочек, положить на использованную тарелку, если пища  не доедена, рядом с тарелкой.</a:t>
            </a:r>
          </a:p>
          <a:p>
            <a:endParaRPr lang="ru-RU" sz="4400" dirty="0" smtClean="0"/>
          </a:p>
          <a:p>
            <a:r>
              <a:rPr lang="ru-RU" sz="4400" dirty="0" smtClean="0"/>
              <a:t>       Чашку с ручкой берут указательным пальцем, который просовывают в ручку, сверху накладывается большой  палец, а под руку помещают средний – для обеспечения устойчивости. Безымянный палец и мизинец прижимают к ладони.</a:t>
            </a:r>
          </a:p>
          <a:p>
            <a:endParaRPr lang="ru-RU" sz="4400" dirty="0" smtClean="0"/>
          </a:p>
          <a:p>
            <a:endParaRPr lang="ru-RU"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28596" y="612845"/>
            <a:ext cx="8501122" cy="6740307"/>
          </a:xfrm>
          <a:prstGeom prst="rect">
            <a:avLst/>
          </a:prstGeom>
        </p:spPr>
        <p:txBody>
          <a:bodyPr wrap="square">
            <a:spAutoFit/>
          </a:bodyPr>
          <a:lstStyle/>
          <a:p>
            <a:pPr algn="just"/>
            <a:r>
              <a:rPr lang="ru-RU" dirty="0" smtClean="0"/>
              <a:t> </a:t>
            </a:r>
            <a:r>
              <a:rPr lang="ru-RU" sz="2400" dirty="0" smtClean="0"/>
              <a:t>К шести годам ребенок должен знать и соблюдать основные правила поведения за столом и не делать того, что может быть окружающим неприятным: чесаться, ковырять в зубах, жевать с открытым ртом, причмокивать губами, есть с ножа, облизывать пальцы, набивать до отказа рот;</a:t>
            </a:r>
          </a:p>
          <a:p>
            <a:pPr algn="just"/>
            <a:r>
              <a:rPr lang="ru-RU" sz="2400" dirty="0" smtClean="0"/>
              <a:t>      </a:t>
            </a:r>
            <a:r>
              <a:rPr lang="ru-RU" sz="2400" dirty="0" smtClean="0">
                <a:solidFill>
                  <a:srgbClr val="0070C0"/>
                </a:solidFill>
              </a:rPr>
              <a:t>Как есть суп. </a:t>
            </a:r>
            <a:r>
              <a:rPr lang="ru-RU" sz="2400" dirty="0" smtClean="0"/>
              <a:t>Левой рукой следует придерживать суповую тарелку. Столовая ложка в правой руке: ее ручка лежит на среднем пальце, а большой и указательный ее придерживают. Чтобы капельки супа не попали на стол или одежду, ведем ложку в тарелке не к себе, а от себя. Во время еды ложку не кладем на стол: она либо в руке, либо в тарелке. </a:t>
            </a:r>
          </a:p>
          <a:p>
            <a:pPr algn="just"/>
            <a:r>
              <a:rPr lang="ru-RU" sz="2400" dirty="0" smtClean="0">
                <a:solidFill>
                  <a:srgbClr val="0070C0"/>
                </a:solidFill>
              </a:rPr>
              <a:t>Как есть хлеб. </a:t>
            </a:r>
            <a:r>
              <a:rPr lang="ru-RU" sz="2400" dirty="0" smtClean="0"/>
              <a:t>Кусочек хлеба берем из хлебницы рукой, стараясь не касаться других кусочков. Не рекомендуется с помощью хлеба класть еду на вилку – для этого используют нож. Нельзя играть хлебом: делать из него шарики и катать по столу. </a:t>
            </a:r>
          </a:p>
          <a:p>
            <a:pPr algn="just"/>
            <a:endParaRPr lang="ru-RU" sz="2400" dirty="0" smtClean="0"/>
          </a:p>
          <a:p>
            <a:pPr algn="just"/>
            <a:r>
              <a:rPr lang="ru-RU" sz="2400" dirty="0" smtClean="0"/>
              <a:t>       </a:t>
            </a:r>
            <a:endParaRPr lang="ru-RU"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28596" y="285729"/>
            <a:ext cx="8501122" cy="6986528"/>
          </a:xfrm>
          <a:prstGeom prst="rect">
            <a:avLst/>
          </a:prstGeom>
        </p:spPr>
        <p:txBody>
          <a:bodyPr wrap="square">
            <a:spAutoFit/>
          </a:bodyPr>
          <a:lstStyle/>
          <a:p>
            <a:pPr algn="just"/>
            <a:r>
              <a:rPr lang="ru-RU" dirty="0" smtClean="0"/>
              <a:t> </a:t>
            </a:r>
            <a:r>
              <a:rPr lang="ru-RU" sz="2800" dirty="0" smtClean="0"/>
              <a:t>Салаты, овощи (начиная со старшей группы) есть с помощью ножа и вилки, поддевая порцию, держа вилку зубцами вверх, а ножом подгребать и слегка прижимать.</a:t>
            </a:r>
          </a:p>
          <a:p>
            <a:pPr algn="just"/>
            <a:r>
              <a:rPr lang="ru-RU" sz="2800" dirty="0" smtClean="0"/>
              <a:t>       Кашу, омлет, нежное суфле разрешается есть десертной ложкой.</a:t>
            </a:r>
          </a:p>
          <a:p>
            <a:pPr algn="just"/>
            <a:r>
              <a:rPr lang="ru-RU" sz="2800" dirty="0" smtClean="0"/>
              <a:t>      Второе блюдо с гарниром и без нужно есть с помощью ножа и вилки (начиная со старшей группы).</a:t>
            </a:r>
          </a:p>
          <a:p>
            <a:pPr algn="just"/>
            <a:r>
              <a:rPr lang="ru-RU" sz="2800" dirty="0" smtClean="0"/>
              <a:t>        Фрукты  едят по-разному. Почистить фрукты малышам должны взрослые, но допускается есть яблоко целиком.</a:t>
            </a:r>
          </a:p>
          <a:p>
            <a:pPr algn="just"/>
            <a:r>
              <a:rPr lang="ru-RU" sz="2800" dirty="0" smtClean="0"/>
              <a:t>       Масло на хлеб (батон) дети намазывают сами (начиная со старшей группы).</a:t>
            </a:r>
          </a:p>
          <a:p>
            <a:pPr algn="just"/>
            <a:r>
              <a:rPr lang="ru-RU" sz="2800" dirty="0" smtClean="0"/>
              <a:t>       Булочки, печенье  дети едят, держа их в руке.</a:t>
            </a:r>
          </a:p>
          <a:p>
            <a:pPr algn="just"/>
            <a:endParaRPr lang="ru-RU" sz="2800" dirty="0" smtClean="0"/>
          </a:p>
          <a:p>
            <a:pPr algn="just"/>
            <a:r>
              <a:rPr lang="ru-RU" sz="2800" dirty="0" smtClean="0"/>
              <a:t>       </a:t>
            </a:r>
            <a:endParaRPr lang="ru-RU"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0" y="152400"/>
            <a:ext cx="8229600" cy="5705492"/>
          </a:xfrm>
        </p:spPr>
        <p:txBody>
          <a:bodyPr>
            <a:noAutofit/>
          </a:bodyPr>
          <a:lstStyle/>
          <a:p>
            <a:pPr algn="ctr"/>
            <a:r>
              <a:rPr lang="ru-RU" sz="6000" dirty="0" smtClean="0">
                <a:solidFill>
                  <a:srgbClr val="7030A0"/>
                </a:solidFill>
              </a:rPr>
              <a:t>Как сидеть за столом, как вести застольную беседу, как садиться и покидать стол, что нельзя делать за столом</a:t>
            </a:r>
            <a:endParaRPr lang="ru-RU" sz="6000" dirty="0">
              <a:solidFill>
                <a:srgbClr val="7030A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0"/>
            <a:ext cx="8858280" cy="7109639"/>
          </a:xfrm>
          <a:prstGeom prst="rect">
            <a:avLst/>
          </a:prstGeom>
        </p:spPr>
        <p:txBody>
          <a:bodyPr wrap="square">
            <a:spAutoFit/>
          </a:bodyPr>
          <a:lstStyle/>
          <a:p>
            <a:pPr algn="just"/>
            <a:r>
              <a:rPr lang="ru-RU" sz="2400" i="1" dirty="0" smtClean="0"/>
              <a:t>Предварительно дети убирают игрушки на свои места, умываются, приводят в порядок нос. Первыми умываются те, кто ест медленнее; они садятся за стол и приступают к еде, не ожидая остальных.</a:t>
            </a:r>
          </a:p>
          <a:p>
            <a:pPr algn="just"/>
            <a:r>
              <a:rPr lang="ru-RU" sz="2400" i="1" dirty="0" smtClean="0"/>
              <a:t>Прием пищи должен проходить только в чистой, хорошо проветренной комнате. Столы расставляются таким образом, чтобы детям было удобно садиться и вставать. Во время еды на столах должен поддерживаться порядок. Если кто-либо из детей нечаянно прольет еду на стол или пол, надо тут же вытереть. </a:t>
            </a:r>
            <a:endParaRPr lang="ru-RU" sz="2400" i="1" dirty="0"/>
          </a:p>
          <a:p>
            <a:pPr algn="just"/>
            <a:r>
              <a:rPr lang="ru-RU" sz="2400" i="1" dirty="0"/>
              <a:t>       Учим детей сидеть за столом: нижняя часть спины должна быть прижата к спинке стула, ступни ног полностью касаться пола, между подачей блюд правую руку держать на коленях, а запястье левой руки на столе.</a:t>
            </a:r>
          </a:p>
          <a:p>
            <a:pPr algn="just"/>
            <a:r>
              <a:rPr lang="ru-RU" sz="2400" i="1" dirty="0"/>
              <a:t>       НЕЛЬЗЯ сидеть с перекрещенными ногами, качаться на стуле, сидеть </a:t>
            </a:r>
            <a:r>
              <a:rPr lang="ru-RU" sz="2400" i="1" dirty="0" err="1"/>
              <a:t>развалясь</a:t>
            </a:r>
            <a:r>
              <a:rPr lang="ru-RU" sz="2400" i="1" dirty="0"/>
              <a:t>,  перегибаться через спинку  рядом сидящего, отодвигать стул всем весом своего тела, барабанить по столу пальцами, ставить на стол локти.</a:t>
            </a:r>
          </a:p>
          <a:p>
            <a:r>
              <a:rPr lang="ru-RU" sz="2400" i="1" dirty="0"/>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018645"/>
            <a:ext cx="9144000" cy="8494633"/>
          </a:xfrm>
          <a:prstGeom prst="rect">
            <a:avLst/>
          </a:prstGeom>
        </p:spPr>
        <p:txBody>
          <a:bodyPr wrap="square">
            <a:spAutoFit/>
          </a:bodyPr>
          <a:lstStyle/>
          <a:p>
            <a:endParaRPr lang="ru-RU" i="1" dirty="0" smtClean="0"/>
          </a:p>
          <a:p>
            <a:endParaRPr lang="ru-RU" i="1" dirty="0"/>
          </a:p>
          <a:p>
            <a:endParaRPr lang="ru-RU" i="1" dirty="0" smtClean="0"/>
          </a:p>
          <a:p>
            <a:endParaRPr lang="ru-RU" i="1" dirty="0"/>
          </a:p>
          <a:p>
            <a:endParaRPr lang="ru-RU" i="1" dirty="0" smtClean="0"/>
          </a:p>
          <a:p>
            <a:endParaRPr lang="ru-RU" i="1" dirty="0"/>
          </a:p>
          <a:p>
            <a:endParaRPr lang="ru-RU" i="1" dirty="0" smtClean="0"/>
          </a:p>
          <a:p>
            <a:endParaRPr lang="ru-RU" i="1" dirty="0"/>
          </a:p>
          <a:p>
            <a:pPr algn="just"/>
            <a:r>
              <a:rPr lang="ru-RU" i="1" dirty="0" smtClean="0"/>
              <a:t> </a:t>
            </a:r>
            <a:r>
              <a:rPr lang="ru-RU" sz="3200" i="1" dirty="0" smtClean="0"/>
              <a:t>ЗАСТОЛЬНАЯ БЕСЕДА ОБЯЗАТЕЛЬНА. Темы бесед не должны затрагивать личность ребенка, быть назидательными или возбуждающими. Например, не следует обсуждать боевик, который многие посмотрели вчера вечером  дома.  Запрещается просмотр телевизора во время еды.</a:t>
            </a:r>
          </a:p>
          <a:p>
            <a:pPr algn="just"/>
            <a:r>
              <a:rPr lang="ru-RU" sz="3200" i="1" dirty="0" smtClean="0"/>
              <a:t>       При застольной беседе дети должны усвоить всего два правила:</a:t>
            </a:r>
          </a:p>
          <a:p>
            <a:pPr algn="just"/>
            <a:r>
              <a:rPr lang="ru-RU" sz="3200" i="1" dirty="0" smtClean="0"/>
              <a:t>- не вступать в разговор, пока не закончил говорящий,</a:t>
            </a:r>
          </a:p>
          <a:p>
            <a:pPr algn="just"/>
            <a:r>
              <a:rPr lang="ru-RU" sz="3200" i="1" dirty="0" smtClean="0"/>
              <a:t>- не говорить,  пока во рту пища.</a:t>
            </a:r>
          </a:p>
          <a:p>
            <a:r>
              <a:rPr lang="ru-RU" i="1" dirty="0" smtClean="0"/>
              <a:t>      </a:t>
            </a:r>
            <a:endParaRPr lang="ru-RU" i="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18152"/>
            <a:ext cx="8715436" cy="7571303"/>
          </a:xfrm>
          <a:prstGeom prst="rect">
            <a:avLst/>
          </a:prstGeom>
        </p:spPr>
        <p:txBody>
          <a:bodyPr wrap="square">
            <a:spAutoFit/>
          </a:bodyPr>
          <a:lstStyle/>
          <a:p>
            <a:endParaRPr lang="ru-RU" i="1" dirty="0" smtClean="0"/>
          </a:p>
          <a:p>
            <a:endParaRPr lang="ru-RU" i="1" dirty="0"/>
          </a:p>
          <a:p>
            <a:pPr algn="just"/>
            <a:r>
              <a:rPr lang="ru-RU" i="1" dirty="0" smtClean="0"/>
              <a:t> </a:t>
            </a:r>
            <a:r>
              <a:rPr lang="ru-RU" sz="3600" i="1" dirty="0" smtClean="0"/>
              <a:t>Известно, что вести беседу за едой – это мастерство, научиться которому можно только на практике. Дети не должны за столом молчать, и даже к самым маленьким, еще и говорить – то, как следует не умеющим, следует периодически  обращаться с какой – либо фразой.</a:t>
            </a:r>
          </a:p>
          <a:p>
            <a:pPr algn="just"/>
            <a:r>
              <a:rPr lang="ru-RU" sz="3600" i="1" dirty="0" smtClean="0"/>
              <a:t>       Дети, наученные  вести беседу за столом, никогда не кричат, даже если нет рядом взрослого.</a:t>
            </a:r>
          </a:p>
          <a:p>
            <a:pPr algn="just"/>
            <a:r>
              <a:rPr lang="ru-RU" sz="3600" i="1" dirty="0" smtClean="0"/>
              <a:t>      </a:t>
            </a:r>
          </a:p>
          <a:p>
            <a:r>
              <a:rPr lang="ru-RU" i="1" dirty="0" smtClean="0"/>
              <a:t>      </a:t>
            </a:r>
            <a:endParaRPr lang="ru-RU" i="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428604"/>
            <a:ext cx="8858280" cy="6001643"/>
          </a:xfrm>
          <a:prstGeom prst="rect">
            <a:avLst/>
          </a:prstGeom>
        </p:spPr>
        <p:txBody>
          <a:bodyPr wrap="square">
            <a:spAutoFit/>
          </a:bodyPr>
          <a:lstStyle/>
          <a:p>
            <a:pPr algn="just"/>
            <a:r>
              <a:rPr lang="ru-RU" sz="3200" i="1" dirty="0" smtClean="0"/>
              <a:t>Темы бесед могут быть самыми различными, уместно говорить о пище, которую едят дети: из каких продуктов она сделана, откуда эти продукты появились и т.д. но не следует беседу за столом превращать в подобие обучающего занятия. Если кто-то из детей переводит разговор на другую тему, пусть так оно и будет. Важно, чтобы у ребенка в процессе разговора сформировалось свое мнение по поводу обсуждаемых вопросов. Желательно, чтобы воспитатель воздерживался от высказывания решающего мнения.</a:t>
            </a:r>
            <a:endParaRPr lang="ru-RU"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335846"/>
            <a:ext cx="8643998" cy="5355312"/>
          </a:xfrm>
          <a:prstGeom prst="rect">
            <a:avLst/>
          </a:prstGeom>
        </p:spPr>
        <p:txBody>
          <a:bodyPr wrap="square">
            <a:spAutoFit/>
          </a:bodyPr>
          <a:lstStyle/>
          <a:p>
            <a:pPr algn="just"/>
            <a:r>
              <a:rPr lang="ru-RU" i="1" dirty="0" smtClean="0"/>
              <a:t> </a:t>
            </a:r>
            <a:r>
              <a:rPr lang="ru-RU" sz="3600" i="1" dirty="0" smtClean="0"/>
              <a:t>Быть выслушанным – право ребенка, и оно должно  быть соблюдено. Необходимо поддерживать инициативу детей в беседе, помогать им развивать свою мысль. Если дети спокойно ведут разговор между собой и все участвуют в нем, воспитатель может и не вмешиваться, а лишь следить за тем, чтобы не нарушались правила беседы.</a:t>
            </a:r>
          </a:p>
          <a:p>
            <a:r>
              <a:rPr lang="ru-RU" i="1" dirty="0" smtClean="0"/>
              <a:t>            </a:t>
            </a:r>
            <a:endParaRPr lang="ru-RU" i="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500042"/>
            <a:ext cx="8786874" cy="5016758"/>
          </a:xfrm>
          <a:prstGeom prst="rect">
            <a:avLst/>
          </a:prstGeom>
        </p:spPr>
        <p:txBody>
          <a:bodyPr wrap="square">
            <a:spAutoFit/>
          </a:bodyPr>
          <a:lstStyle/>
          <a:p>
            <a:pPr algn="just"/>
            <a:r>
              <a:rPr lang="ru-RU" i="1" dirty="0" smtClean="0"/>
              <a:t> </a:t>
            </a:r>
            <a:r>
              <a:rPr lang="ru-RU" sz="3200" i="1" dirty="0" smtClean="0"/>
              <a:t>Каждый ребенок, подходящий к столу, должен пожелать сидящим, приятного аппетита, а те, в ответ, поблагодарить. Выходя из-за стола, ребенок желает оставшимся приятного аппетита еще раз.</a:t>
            </a:r>
          </a:p>
          <a:p>
            <a:pPr algn="just"/>
            <a:r>
              <a:rPr lang="ru-RU" sz="3200" i="1" dirty="0" smtClean="0"/>
              <a:t>       «Спасибо» обслуживающим его людям он говорит всякий раз, когда ему подают еду, убирают  посуду и т.п.  Выходя из-за стола, ребенок еще раз говорит «Спасибо», обращаясь по имени отчеству к младшему воспитателю.</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teremok-ppds5.edumsko.ru/uploads/3000/8607/persona/articles/298756/povedenie_za_stolom.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338"/>
            <a:ext cx="8229600" cy="1000132"/>
          </a:xfrm>
        </p:spPr>
        <p:txBody>
          <a:bodyPr>
            <a:normAutofit/>
          </a:bodyPr>
          <a:lstStyle/>
          <a:p>
            <a:pPr algn="ctr"/>
            <a:r>
              <a:rPr lang="ru-RU" sz="4000" dirty="0" smtClean="0">
                <a:solidFill>
                  <a:srgbClr val="C00000"/>
                </a:solidFill>
              </a:rPr>
              <a:t>Этикет кормления</a:t>
            </a:r>
            <a:endParaRPr lang="ru-RU" sz="4000" dirty="0">
              <a:solidFill>
                <a:srgbClr val="C00000"/>
              </a:solidFill>
            </a:endParaRPr>
          </a:p>
        </p:txBody>
      </p:sp>
      <p:sp>
        <p:nvSpPr>
          <p:cNvPr id="3" name="Содержимое 2"/>
          <p:cNvSpPr>
            <a:spLocks noGrp="1"/>
          </p:cNvSpPr>
          <p:nvPr>
            <p:ph sz="quarter" idx="1"/>
          </p:nvPr>
        </p:nvSpPr>
        <p:spPr>
          <a:xfrm>
            <a:off x="457200" y="785794"/>
            <a:ext cx="8229600" cy="5371166"/>
          </a:xfrm>
        </p:spPr>
        <p:txBody>
          <a:bodyPr>
            <a:noAutofit/>
          </a:bodyPr>
          <a:lstStyle/>
          <a:p>
            <a:pPr algn="just"/>
            <a:r>
              <a:rPr lang="ru-RU" sz="2000" dirty="0" smtClean="0"/>
              <a:t>Воспитатель приучает ребёнка держать ложку в правой руке, за середину черенка, обхватив сверху пальцами. Детей учат есть и первое, и второе блюдо с хлебом, не брать пищу из тарелки руками, мясное блюдо есть с гарниром, пользоваться салфеткой.</a:t>
            </a:r>
          </a:p>
          <a:p>
            <a:pPr algn="just"/>
            <a:r>
              <a:rPr lang="ru-RU" sz="2000" dirty="0" smtClean="0"/>
              <a:t>          Блюда должны подаваться своевременно, чтобы, сев за стол, ребёнок тут же начал есть, т.е. недопустимо сажать детей за пустые столы.</a:t>
            </a:r>
          </a:p>
          <a:p>
            <a:pPr algn="just"/>
            <a:r>
              <a:rPr lang="ru-RU" sz="2000" dirty="0" smtClean="0"/>
              <a:t>          Надо помнить, что движения ребёнка ещё мало координированы, и требовать от него соблюдения полного порядка во время еды нельзя. Дети быстро утомляются и, утолив голод, начинают отвлекаться или совсем перестают есть. Взрослые должны помочь им закончить обед. Если ребёнок всё – таки              отказывается от  еды,  настаивать не           следует.</a:t>
            </a:r>
          </a:p>
          <a:p>
            <a:pPr algn="just"/>
            <a:r>
              <a:rPr lang="ru-RU" sz="2000" dirty="0" smtClean="0"/>
              <a:t>Дети должны усвоить правила: нельзя выходить из-за стола с куском хлеба, пирога, яблока и т.д.; нельзя выходить, если рот наполнен непрожёванной пищей. </a:t>
            </a:r>
            <a:endParaRPr lang="ru-RU"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335846"/>
            <a:ext cx="8501122" cy="5632311"/>
          </a:xfrm>
          <a:prstGeom prst="rect">
            <a:avLst/>
          </a:prstGeom>
        </p:spPr>
        <p:txBody>
          <a:bodyPr wrap="square">
            <a:spAutoFit/>
          </a:bodyPr>
          <a:lstStyle/>
          <a:p>
            <a:pPr algn="just"/>
            <a:r>
              <a:rPr lang="ru-RU" sz="2400" dirty="0" smtClean="0"/>
              <a:t>Во время еды воспитателю следует разговаривать с детьми («Ешьте, дети, суп вкусный»; «Катя, возьми хлеб, откуси кусочек»; «Мария Ивановна, Саша съел суп, положите и ему, пожалуйста, котлету с картошкой. Вкусная котлетка, ешь, Саша» и пр.),  использовать художественное слово.</a:t>
            </a:r>
          </a:p>
          <a:p>
            <a:pPr algn="just"/>
            <a:endParaRPr lang="ru-RU" sz="2400" dirty="0" smtClean="0"/>
          </a:p>
          <a:p>
            <a:pPr algn="just"/>
            <a:r>
              <a:rPr lang="ru-RU" sz="2400" dirty="0" smtClean="0"/>
              <a:t>Важное требование, предъявляемое к персоналу и педагогам, – не создавать своими действиями и словами напряженную обстановку, когда едят дети. Взрослые должны помнить постоянно о том, что дети только вступили в этот мир и многого еще не умеют. Приучая их к хорошим манерам, следует снисходительно относиться к промахам, не порицать и не торопить. Манерам нужно обучать непринужденно, спокойно и лучше всего собственным примером, приходя на помощь всякий раз, когда ребенок испытывает затруднения. </a:t>
            </a:r>
            <a:endParaRPr lang="ru-RU"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0" y="0"/>
            <a:ext cx="9144000" cy="6001643"/>
          </a:xfrm>
          <a:prstGeom prst="rect">
            <a:avLst/>
          </a:prstGeom>
        </p:spPr>
        <p:txBody>
          <a:bodyPr wrap="square">
            <a:spAutoFit/>
          </a:bodyPr>
          <a:lstStyle/>
          <a:p>
            <a:pPr algn="ctr"/>
            <a:r>
              <a:rPr lang="ru-RU" sz="2400" dirty="0" smtClean="0">
                <a:solidFill>
                  <a:srgbClr val="0070C0"/>
                </a:solidFill>
              </a:rPr>
              <a:t>Возрастная группа</a:t>
            </a:r>
          </a:p>
          <a:p>
            <a:pPr algn="ctr"/>
            <a:r>
              <a:rPr lang="ru-RU" sz="2400" dirty="0" smtClean="0">
                <a:solidFill>
                  <a:srgbClr val="0070C0"/>
                </a:solidFill>
              </a:rPr>
              <a:t>Формирование элементарных навыков поведения за столом</a:t>
            </a:r>
          </a:p>
          <a:p>
            <a:pPr algn="ctr"/>
            <a:r>
              <a:rPr lang="ru-RU" sz="2400" dirty="0" smtClean="0">
                <a:solidFill>
                  <a:srgbClr val="FF0000"/>
                </a:solidFill>
              </a:rPr>
              <a:t>Младшая</a:t>
            </a:r>
          </a:p>
          <a:p>
            <a:pPr algn="ctr"/>
            <a:r>
              <a:rPr lang="ru-RU" sz="2400" dirty="0" smtClean="0"/>
              <a:t>Правильно пользоваться столовой и чайной ложками;</a:t>
            </a:r>
          </a:p>
          <a:p>
            <a:pPr algn="ctr"/>
            <a:r>
              <a:rPr lang="ru-RU" sz="2400" dirty="0" smtClean="0"/>
              <a:t>Правильно пользоваться салфетками;</a:t>
            </a:r>
          </a:p>
          <a:p>
            <a:pPr algn="ctr"/>
            <a:r>
              <a:rPr lang="ru-RU" sz="2400" dirty="0" smtClean="0"/>
              <a:t>Учить не крошить хлеб на стол и на пол;</a:t>
            </a:r>
          </a:p>
          <a:p>
            <a:pPr algn="ctr"/>
            <a:r>
              <a:rPr lang="ru-RU" sz="2400" dirty="0" smtClean="0"/>
              <a:t>Учить пережевывать пищу с закрытым ртом;</a:t>
            </a:r>
          </a:p>
          <a:p>
            <a:pPr algn="ctr"/>
            <a:r>
              <a:rPr lang="ru-RU" sz="2400" dirty="0" smtClean="0"/>
              <a:t>Не разговаривать с полным ртом</a:t>
            </a:r>
          </a:p>
          <a:p>
            <a:pPr algn="ctr"/>
            <a:r>
              <a:rPr lang="ru-RU" sz="2400" dirty="0" smtClean="0">
                <a:solidFill>
                  <a:srgbClr val="FF0000"/>
                </a:solidFill>
              </a:rPr>
              <a:t>Средняя</a:t>
            </a:r>
          </a:p>
          <a:p>
            <a:pPr algn="ctr"/>
            <a:r>
              <a:rPr lang="ru-RU" sz="2400" dirty="0" smtClean="0"/>
              <a:t>Учить брать пищу с тарелки понемногу;</a:t>
            </a:r>
          </a:p>
          <a:p>
            <a:pPr algn="ctr"/>
            <a:r>
              <a:rPr lang="ru-RU" sz="2400" dirty="0" smtClean="0"/>
              <a:t>Хорошо пережевывать пищу;</a:t>
            </a:r>
          </a:p>
          <a:p>
            <a:pPr algn="ctr"/>
            <a:r>
              <a:rPr lang="ru-RU" sz="2400" dirty="0" smtClean="0"/>
              <a:t>Учить есть бесшумно;</a:t>
            </a:r>
          </a:p>
          <a:p>
            <a:pPr algn="ctr"/>
            <a:r>
              <a:rPr lang="ru-RU" sz="2400" dirty="0" smtClean="0"/>
              <a:t>Учить правильно пользоваться ложкой;</a:t>
            </a:r>
          </a:p>
          <a:p>
            <a:pPr algn="ctr"/>
            <a:r>
              <a:rPr lang="ru-RU" sz="2400" dirty="0" smtClean="0"/>
              <a:t>Учить правильно пользоваться вилкой (со второй половины года);</a:t>
            </a:r>
          </a:p>
          <a:p>
            <a:pPr algn="ctr"/>
            <a:r>
              <a:rPr lang="ru-RU" sz="2400" dirty="0" smtClean="0"/>
              <a:t>Правильно пользоваться салфеткой;</a:t>
            </a:r>
          </a:p>
          <a:p>
            <a:pPr algn="ctr"/>
            <a:r>
              <a:rPr lang="ru-RU" sz="2400" dirty="0" smtClean="0"/>
              <a:t>Полоскать рот после еды</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357166"/>
            <a:ext cx="9001156" cy="6001643"/>
          </a:xfrm>
          <a:prstGeom prst="rect">
            <a:avLst/>
          </a:prstGeom>
        </p:spPr>
        <p:txBody>
          <a:bodyPr wrap="square">
            <a:spAutoFit/>
          </a:bodyPr>
          <a:lstStyle/>
          <a:p>
            <a:pPr algn="ctr"/>
            <a:r>
              <a:rPr lang="ru-RU" sz="3200" dirty="0" smtClean="0">
                <a:solidFill>
                  <a:srgbClr val="FF0000"/>
                </a:solidFill>
              </a:rPr>
              <a:t>Старшая</a:t>
            </a:r>
          </a:p>
          <a:p>
            <a:pPr algn="ctr"/>
            <a:r>
              <a:rPr lang="ru-RU" sz="3200" dirty="0" smtClean="0"/>
              <a:t>Совершенствовать:</a:t>
            </a:r>
          </a:p>
          <a:p>
            <a:pPr algn="ctr"/>
            <a:r>
              <a:rPr lang="ru-RU" sz="3200" dirty="0" smtClean="0"/>
              <a:t>умение правильно пользоваться ложкой;</a:t>
            </a:r>
          </a:p>
          <a:p>
            <a:pPr algn="ctr"/>
            <a:r>
              <a:rPr lang="ru-RU" sz="3200" dirty="0" smtClean="0"/>
              <a:t>умение правильно пользоваться вилкой;</a:t>
            </a:r>
          </a:p>
          <a:p>
            <a:pPr algn="ctr"/>
            <a:r>
              <a:rPr lang="ru-RU" sz="3200" dirty="0" smtClean="0"/>
              <a:t>есть аккуратно;</a:t>
            </a:r>
          </a:p>
          <a:p>
            <a:pPr algn="ctr"/>
            <a:r>
              <a:rPr lang="ru-RU" sz="3200" dirty="0" smtClean="0"/>
              <a:t>есть бесшумно;</a:t>
            </a:r>
          </a:p>
          <a:p>
            <a:pPr algn="ctr"/>
            <a:r>
              <a:rPr lang="ru-RU" sz="3200" dirty="0" smtClean="0"/>
              <a:t>умение сохранять правильную осанку за столом;</a:t>
            </a:r>
          </a:p>
          <a:p>
            <a:pPr algn="ctr"/>
            <a:r>
              <a:rPr lang="ru-RU" sz="3200" dirty="0" smtClean="0"/>
              <a:t>умение обращаться с просьбой, благодарить</a:t>
            </a:r>
          </a:p>
          <a:p>
            <a:pPr algn="ctr"/>
            <a:r>
              <a:rPr lang="ru-RU" sz="3200" dirty="0" smtClean="0">
                <a:solidFill>
                  <a:srgbClr val="FF0000"/>
                </a:solidFill>
              </a:rPr>
              <a:t>Подготовительная</a:t>
            </a:r>
          </a:p>
          <a:p>
            <a:pPr algn="ctr"/>
            <a:r>
              <a:rPr lang="ru-RU" sz="3200" dirty="0" smtClean="0"/>
              <a:t>Закреплять умения:</a:t>
            </a:r>
          </a:p>
          <a:p>
            <a:pPr algn="ctr"/>
            <a:r>
              <a:rPr lang="ru-RU" sz="3200" dirty="0" smtClean="0"/>
              <a:t>аккуратно пользоваться столовыми приборами;</a:t>
            </a:r>
          </a:p>
          <a:p>
            <a:pPr algn="ctr"/>
            <a:r>
              <a:rPr lang="ru-RU" sz="3200" dirty="0" smtClean="0"/>
              <a:t>обращаться с просьбой, благодарить</a:t>
            </a:r>
            <a:endParaRPr lang="ru-RU" sz="3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7200" dirty="0" smtClean="0">
                <a:solidFill>
                  <a:srgbClr val="0070C0"/>
                </a:solidFill>
                <a:latin typeface="Times New Roman" pitchFamily="18" charset="0"/>
                <a:cs typeface="Times New Roman" pitchFamily="18" charset="0"/>
              </a:rPr>
              <a:t>дежурство</a:t>
            </a:r>
            <a:endParaRPr lang="ru-RU" sz="7200" dirty="0">
              <a:solidFill>
                <a:srgbClr val="0070C0"/>
              </a:solidFill>
              <a:latin typeface="Times New Roman" pitchFamily="18" charset="0"/>
              <a:cs typeface="Times New Roman" pitchFamily="18" charset="0"/>
            </a:endParaRPr>
          </a:p>
        </p:txBody>
      </p:sp>
      <p:sp>
        <p:nvSpPr>
          <p:cNvPr id="3" name="Прямоугольник 2"/>
          <p:cNvSpPr/>
          <p:nvPr/>
        </p:nvSpPr>
        <p:spPr>
          <a:xfrm>
            <a:off x="142844" y="1071546"/>
            <a:ext cx="8858312" cy="5293757"/>
          </a:xfrm>
          <a:prstGeom prst="rect">
            <a:avLst/>
          </a:prstGeom>
        </p:spPr>
        <p:txBody>
          <a:bodyPr wrap="square">
            <a:spAutoFit/>
          </a:bodyPr>
          <a:lstStyle/>
          <a:p>
            <a:r>
              <a:rPr lang="ru-RU" b="1" dirty="0" smtClean="0"/>
              <a:t/>
            </a:r>
            <a:br>
              <a:rPr lang="ru-RU" b="1" dirty="0" smtClean="0"/>
            </a:br>
            <a:r>
              <a:rPr lang="ru-RU" sz="2000" dirty="0" smtClean="0">
                <a:latin typeface="Times New Roman" pitchFamily="18" charset="0"/>
                <a:cs typeface="Times New Roman" pitchFamily="18" charset="0"/>
              </a:rPr>
              <a:t>Дежурства вводятся со 2  младшей группы,  во второй половине года и  ставят перед ребёнком только одно условие: помочь младшему воспитателю накрыть на стол. Дежурство носит характер поручений. Ежедневно дежурят четверо детей, а иногда и больше, в зависимости от количества обеденных столов (за каждым столом — один дежурный). Перед тем как ввести дежурство, педагог организует специальное занятие, на котором подробно показывает и объясняет все действия, привлекая детей к их выполнению.</a:t>
            </a:r>
          </a:p>
          <a:p>
            <a:pPr algn="just"/>
            <a:r>
              <a:rPr lang="ru-RU" sz="2000" dirty="0" smtClean="0">
                <a:latin typeface="Times New Roman" pitchFamily="18" charset="0"/>
                <a:cs typeface="Times New Roman" pitchFamily="18" charset="0"/>
              </a:rPr>
              <a:t>Дежурные сервируют с помощью помощника воспитателя: стелют салфетки, раскладывают ложки для первого и второго блюда, ставят хлебницы с хлебом. </a:t>
            </a:r>
          </a:p>
          <a:p>
            <a:pPr algn="just"/>
            <a:r>
              <a:rPr lang="ru-RU" sz="2000" dirty="0" smtClean="0">
                <a:latin typeface="Times New Roman" pitchFamily="18" charset="0"/>
                <a:cs typeface="Times New Roman" pitchFamily="18" charset="0"/>
              </a:rPr>
              <a:t>Понимание обязанности ещё не доступно детям до четырёх лет, и было бы неправильно выдвигать перед ними такое требование. В руководстве детьми педагог опирается на их интерес к процессу деятельности, создаёт эмоционально-положительное отношение к нему, объясняет необходимость потрудиться и всячески поощрять любую попытку ребёнка проявить самостоятельность. Он формирует у детей представление о значимости труда дежурных, об очерёдности в выполнении порученного дела.</a:t>
            </a:r>
            <a:endParaRPr lang="ru-RU" sz="20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14290"/>
            <a:ext cx="8715420" cy="5940088"/>
          </a:xfrm>
          <a:prstGeom prst="rect">
            <a:avLst/>
          </a:prstGeom>
        </p:spPr>
        <p:txBody>
          <a:bodyPr wrap="square">
            <a:spAutoFit/>
          </a:bodyPr>
          <a:lstStyle/>
          <a:p>
            <a:r>
              <a:rPr lang="ru-RU" sz="2000" dirty="0" smtClean="0">
                <a:latin typeface="Times New Roman" pitchFamily="18" charset="0"/>
                <a:cs typeface="Times New Roman" pitchFamily="18" charset="0"/>
              </a:rPr>
              <a:t>В средней группе каждый дежурный обслуживает один стол.</a:t>
            </a:r>
          </a:p>
          <a:p>
            <a:r>
              <a:rPr lang="ru-RU" sz="2000" dirty="0" smtClean="0">
                <a:latin typeface="Times New Roman" pitchFamily="18" charset="0"/>
                <a:cs typeface="Times New Roman" pitchFamily="18" charset="0"/>
              </a:rPr>
              <a:t> В начале года дежурит, кто хочет. Когда все научились дежурить, можно предложить детям график  дежурства.  </a:t>
            </a:r>
          </a:p>
          <a:p>
            <a:r>
              <a:rPr lang="ru-RU" sz="2000" dirty="0" smtClean="0">
                <a:latin typeface="Times New Roman" pitchFamily="18" charset="0"/>
                <a:cs typeface="Times New Roman" pitchFamily="18" charset="0"/>
              </a:rPr>
              <a:t>Дети вместе с воспитателем и его помощником начинают осваивать навыки сервировки стола, т. е. дежурят по столовой, одевают специально сшитые фартуки и накрывают на стол.</a:t>
            </a:r>
          </a:p>
          <a:p>
            <a:r>
              <a:rPr lang="ru-RU" sz="2000" dirty="0" smtClean="0">
                <a:latin typeface="Times New Roman" pitchFamily="18" charset="0"/>
                <a:cs typeface="Times New Roman" pitchFamily="18" charset="0"/>
              </a:rPr>
              <a:t>Дежурные стелют индивидуальные салфетки, расставляют тарелки (заранее приготовленные помощником воспитателя), каждую против стульчика, справа от них кладут ложки и вилки, на середину стола ставят стаканчик с салфетками. Чашки ставятся так, чтобы ручка была с правой стороны.</a:t>
            </a:r>
          </a:p>
          <a:p>
            <a:r>
              <a:rPr lang="ru-RU" sz="2000" dirty="0" smtClean="0">
                <a:latin typeface="Times New Roman" pitchFamily="18" charset="0"/>
                <a:cs typeface="Times New Roman" pitchFamily="18" charset="0"/>
              </a:rPr>
              <a:t>Когда столы накрыты, дежурным наливают суп раньше других детей. Таким образом, дежурные обычно первыми заканчивают обед, после чего могут приступить к выполнению своих обязанностей.  </a:t>
            </a:r>
          </a:p>
          <a:p>
            <a:r>
              <a:rPr lang="ru-RU" sz="2000" dirty="0" smtClean="0">
                <a:latin typeface="Times New Roman" pitchFamily="18" charset="0"/>
                <a:cs typeface="Times New Roman" pitchFamily="18" charset="0"/>
              </a:rPr>
              <a:t>Каждый ребенок после еды отодвигает свою тарелку на середину стола, складывая ее на другие, а чашку с блюдцем относит на раздаточный стол. При этом важно понаблюдать за тем, чтобы дети не задерживались возле раздаточного стола и не создавали там беспорядка. </a:t>
            </a:r>
          </a:p>
          <a:p>
            <a:r>
              <a:rPr lang="ru-RU" sz="2000" dirty="0" smtClean="0">
                <a:latin typeface="Times New Roman" pitchFamily="18" charset="0"/>
                <a:cs typeface="Times New Roman" pitchFamily="18" charset="0"/>
              </a:rPr>
              <a:t>Дежурные убирают со стола хлебницы, стаканы с салфетками. Сметают крошки со стола.</a:t>
            </a:r>
            <a:endParaRPr lang="ru-RU" sz="20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142852"/>
            <a:ext cx="8786874" cy="6555641"/>
          </a:xfrm>
          <a:prstGeom prst="rect">
            <a:avLst/>
          </a:prstGeom>
        </p:spPr>
        <p:txBody>
          <a:bodyPr wrap="square">
            <a:spAutoFit/>
          </a:bodyPr>
          <a:lstStyle/>
          <a:p>
            <a:r>
              <a:rPr lang="ru-RU" sz="2000" dirty="0" smtClean="0">
                <a:latin typeface="Times New Roman" pitchFamily="18" charset="0"/>
                <a:cs typeface="Times New Roman" pitchFamily="18" charset="0"/>
              </a:rPr>
              <a:t>В старшей группе процесс и объем труда усложняются. В начале года столько же дежурных, как и в средней группе. Со второй половины года  на дежурство по столовой назначается по 2 ребёнка.</a:t>
            </a:r>
          </a:p>
          <a:p>
            <a:r>
              <a:rPr lang="ru-RU" sz="2000" dirty="0" smtClean="0">
                <a:latin typeface="Times New Roman" pitchFamily="18" charset="0"/>
                <a:cs typeface="Times New Roman" pitchFamily="18" charset="0"/>
              </a:rPr>
              <a:t>Дежурные заходят пораньше, моют руки, надевают фартуки, косынки или колпачки и полностью сервируют стол в соответствии с числом детей.</a:t>
            </a:r>
          </a:p>
          <a:p>
            <a:r>
              <a:rPr lang="ru-RU" sz="2000" dirty="0" smtClean="0">
                <a:latin typeface="Times New Roman" pitchFamily="18" charset="0"/>
                <a:cs typeface="Times New Roman" pitchFamily="18" charset="0"/>
              </a:rPr>
              <a:t>Посуда предлагается на разносе. С разноса на стол дети ставят по одному предмету.</a:t>
            </a:r>
          </a:p>
          <a:p>
            <a:r>
              <a:rPr lang="ru-RU" sz="2000" dirty="0" smtClean="0">
                <a:latin typeface="Times New Roman" pitchFamily="18" charset="0"/>
                <a:cs typeface="Times New Roman" pitchFamily="18" charset="0"/>
              </a:rPr>
              <a:t>Дети ставят нужную посуду и выкладывают приборы с нужной стороны (ложки и ножи справа, вилки с лева). Когда вся работа детей закончена, помощник воспитателя разливает готовую пищу. Дети садятся кушать, за столом воспитатель проговаривает вместе с ними, что они кушают, из чего приготовлено это блюдо, что в нем полезного.</a:t>
            </a:r>
          </a:p>
          <a:p>
            <a:r>
              <a:rPr lang="ru-RU" sz="2000" dirty="0" smtClean="0">
                <a:latin typeface="Times New Roman" pitchFamily="18" charset="0"/>
                <a:cs typeface="Times New Roman" pitchFamily="18" charset="0"/>
              </a:rPr>
              <a:t>Частично дети убирают каждый сам за собой. Каждый ребёнок после еды отодвигает свою тарелку на середину стола, складывает её на другие (если помощник воспитателя не успела её убрать), а чашку с блюдцем относит на раздаточный стол (блюдца на стопку, а чашку на поднос).</a:t>
            </a:r>
          </a:p>
          <a:p>
            <a:r>
              <a:rPr lang="ru-RU" sz="2000" dirty="0" smtClean="0">
                <a:latin typeface="Times New Roman" pitchFamily="18" charset="0"/>
                <a:cs typeface="Times New Roman" pitchFamily="18" charset="0"/>
              </a:rPr>
              <a:t>Дежурные должны убирать посуду, </a:t>
            </a:r>
            <a:r>
              <a:rPr lang="ru-RU" sz="2000" dirty="0" err="1" smtClean="0">
                <a:latin typeface="Times New Roman" pitchFamily="18" charset="0"/>
                <a:cs typeface="Times New Roman" pitchFamily="18" charset="0"/>
              </a:rPr>
              <a:t>салфетницы</a:t>
            </a:r>
            <a:r>
              <a:rPr lang="ru-RU" sz="2000" dirty="0" smtClean="0">
                <a:latin typeface="Times New Roman" pitchFamily="18" charset="0"/>
                <a:cs typeface="Times New Roman" pitchFamily="18" charset="0"/>
              </a:rPr>
              <a:t>, хлебницы, сметают крошки со стола.  </a:t>
            </a:r>
          </a:p>
          <a:p>
            <a:r>
              <a:rPr lang="ru-RU" sz="2000" dirty="0" smtClean="0">
                <a:latin typeface="Times New Roman" pitchFamily="18" charset="0"/>
                <a:cs typeface="Times New Roman" pitchFamily="18" charset="0"/>
              </a:rPr>
              <a:t>Дети благодарят дежурных за оказанную помощь.</a:t>
            </a:r>
          </a:p>
          <a:p>
            <a:r>
              <a:rPr lang="ru-RU" sz="2000" dirty="0" smtClean="0">
                <a:latin typeface="Times New Roman" pitchFamily="18" charset="0"/>
                <a:cs typeface="Times New Roman" pitchFamily="18" charset="0"/>
              </a:rPr>
              <a:t>Дети должны сами твёрдо знать очерёдность своего дежурства и без напоминания приступать к нему.</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58847"/>
            <a:ext cx="8643998" cy="6370975"/>
          </a:xfrm>
          <a:prstGeom prst="rect">
            <a:avLst/>
          </a:prstGeom>
        </p:spPr>
        <p:txBody>
          <a:bodyPr wrap="square">
            <a:spAutoFit/>
          </a:bodyPr>
          <a:lstStyle/>
          <a:p>
            <a:pPr algn="just"/>
            <a:r>
              <a:rPr lang="ru-RU" sz="2400" dirty="0" smtClean="0">
                <a:latin typeface="Times New Roman" pitchFamily="18" charset="0"/>
                <a:cs typeface="Times New Roman" pitchFamily="18" charset="0"/>
              </a:rPr>
              <a:t>В подготовительной группе  дежурные передают эстафету дежурства с вечер, но можно назначать и  на целую неделю.</a:t>
            </a:r>
          </a:p>
          <a:p>
            <a:pPr algn="just"/>
            <a:r>
              <a:rPr lang="ru-RU" sz="2400" dirty="0" smtClean="0">
                <a:latin typeface="Times New Roman" pitchFamily="18" charset="0"/>
                <a:cs typeface="Times New Roman" pitchFamily="18" charset="0"/>
              </a:rPr>
              <a:t> Начиная с января, дежурные  договариваются между собой,  кто что будет делать. Один- накрывает салфетки, раскладывает ложки и вилки, другой- ставит </a:t>
            </a:r>
            <a:r>
              <a:rPr lang="ru-RU" sz="2400" dirty="0" err="1" smtClean="0">
                <a:latin typeface="Times New Roman" pitchFamily="18" charset="0"/>
                <a:cs typeface="Times New Roman" pitchFamily="18" charset="0"/>
              </a:rPr>
              <a:t>салфетници</a:t>
            </a:r>
            <a:r>
              <a:rPr lang="ru-RU" sz="2400" dirty="0" smtClean="0">
                <a:latin typeface="Times New Roman" pitchFamily="18" charset="0"/>
                <a:cs typeface="Times New Roman" pitchFamily="18" charset="0"/>
              </a:rPr>
              <a:t>, бокалы, раскладывает ножи  и т. д.  </a:t>
            </a:r>
          </a:p>
          <a:p>
            <a:pPr algn="just"/>
            <a:r>
              <a:rPr lang="ru-RU" sz="2400" dirty="0" smtClean="0">
                <a:latin typeface="Times New Roman" pitchFamily="18" charset="0"/>
                <a:cs typeface="Times New Roman" pitchFamily="18" charset="0"/>
              </a:rPr>
              <a:t>В содержание труда дежурных по столовой входит полная сервировка стола, уборка после еды. Наиболее целесообразной будет такая организация уборки,  при которой сочетается работа дежурных и каждого ребенка.  </a:t>
            </a:r>
          </a:p>
          <a:p>
            <a:pPr algn="just"/>
            <a:r>
              <a:rPr lang="ru-RU" sz="2400" dirty="0" smtClean="0">
                <a:latin typeface="Times New Roman" pitchFamily="18" charset="0"/>
                <a:cs typeface="Times New Roman" pitchFamily="18" charset="0"/>
              </a:rPr>
              <a:t>Например: каждый ребенок после еды отодвигает свою тарелку на середину стола, складывая ее на другие, а чашку относят на разнос. Дежурные уносят салфетки, вилки, ложки, тарелки из-под хлеба, вытирают столы. Воспитатель приучает и детей благодарить дежурных за оказанную услугу, относится с уважением к их труду.</a:t>
            </a:r>
          </a:p>
          <a:p>
            <a:pPr algn="just"/>
            <a:r>
              <a:rPr lang="ru-RU" sz="2400"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Рисунок 6" descr="http://detsad74-21.ru/wp-content/uploads/2014/01/etiket_11.jpg"/>
          <p:cNvPicPr/>
          <p:nvPr/>
        </p:nvPicPr>
        <p:blipFill>
          <a:blip r:embed="rId2" cstate="print"/>
          <a:srcRect/>
          <a:stretch>
            <a:fillRect/>
          </a:stretch>
        </p:blipFill>
        <p:spPr bwMode="auto">
          <a:xfrm>
            <a:off x="0" y="0"/>
            <a:ext cx="9143999" cy="6858000"/>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descr="http://gdoy115.ru/vospit89/babina/KGN/prezentatsiya_KGN_Page_26.jpg"/>
          <p:cNvPicPr>
            <a:picLocks noChangeAspect="1" noChangeArrowheads="1"/>
          </p:cNvPicPr>
          <p:nvPr/>
        </p:nvPicPr>
        <p:blipFill>
          <a:blip r:embed="rId2" cstate="print"/>
          <a:srcRect/>
          <a:stretch>
            <a:fillRect/>
          </a:stretch>
        </p:blipFill>
        <p:spPr bwMode="auto">
          <a:xfrm>
            <a:off x="0" y="0"/>
            <a:ext cx="12858776" cy="6858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4282" y="214290"/>
            <a:ext cx="8429684" cy="6063198"/>
          </a:xfrm>
          <a:prstGeom prst="rect">
            <a:avLst/>
          </a:prstGeom>
        </p:spPr>
        <p:txBody>
          <a:bodyPr wrap="square">
            <a:spAutoFit/>
          </a:bodyPr>
          <a:lstStyle/>
          <a:p>
            <a:pPr algn="just"/>
            <a:r>
              <a:rPr lang="ru-RU" sz="2800" dirty="0">
                <a:solidFill>
                  <a:srgbClr val="C00000"/>
                </a:solidFill>
              </a:rPr>
              <a:t>П</a:t>
            </a:r>
            <a:r>
              <a:rPr lang="ru-RU" sz="2400" dirty="0" smtClean="0">
                <a:solidFill>
                  <a:srgbClr val="C00000"/>
                </a:solidFill>
              </a:rPr>
              <a:t>сихологический комфорт детей во время их пребывания в образовательном учреждении во многом зависит от организации питания.</a:t>
            </a:r>
          </a:p>
          <a:p>
            <a:pPr algn="just"/>
            <a:r>
              <a:rPr lang="ru-RU" sz="2400" dirty="0" smtClean="0">
                <a:solidFill>
                  <a:srgbClr val="00B050"/>
                </a:solidFill>
              </a:rPr>
              <a:t>Говоря о питании детей, нельзя забывать о столь важном вопросе, как подготовка комнаты. Необходимо:</a:t>
            </a:r>
          </a:p>
          <a:p>
            <a:pPr algn="just"/>
            <a:r>
              <a:rPr lang="ru-RU" sz="2400" dirty="0" smtClean="0">
                <a:solidFill>
                  <a:srgbClr val="00B050"/>
                </a:solidFill>
              </a:rPr>
              <a:t>- проветрить помещение и по возможности сохранить проветривание  в течении всего процесса еды;</a:t>
            </a:r>
          </a:p>
          <a:p>
            <a:pPr algn="just"/>
            <a:r>
              <a:rPr lang="ru-RU" sz="2400" dirty="0" smtClean="0">
                <a:solidFill>
                  <a:srgbClr val="00B050"/>
                </a:solidFill>
              </a:rPr>
              <a:t>- создать обстановку спокойного общения, настраивающего детей на еду;</a:t>
            </a:r>
          </a:p>
          <a:p>
            <a:pPr algn="just"/>
            <a:r>
              <a:rPr lang="ru-RU" sz="2400" dirty="0" smtClean="0">
                <a:solidFill>
                  <a:srgbClr val="00B050"/>
                </a:solidFill>
              </a:rPr>
              <a:t>- если вы используете музыку, то больше всего уместна музыка спокойная, мелодичная, негромко звучащая;</a:t>
            </a:r>
          </a:p>
          <a:p>
            <a:pPr algn="just"/>
            <a:r>
              <a:rPr lang="ru-RU" sz="2400" dirty="0" smtClean="0">
                <a:solidFill>
                  <a:srgbClr val="00B050"/>
                </a:solidFill>
              </a:rPr>
              <a:t>- правильная и красивая сервировка стола.</a:t>
            </a:r>
          </a:p>
          <a:p>
            <a:pPr algn="just"/>
            <a:r>
              <a:rPr lang="ru-RU" sz="2400" dirty="0" smtClean="0">
                <a:solidFill>
                  <a:srgbClr val="00B050"/>
                </a:solidFill>
              </a:rPr>
              <a:t> </a:t>
            </a:r>
            <a:r>
              <a:rPr lang="ru-RU" sz="2400" dirty="0" smtClean="0">
                <a:solidFill>
                  <a:srgbClr val="0070C0"/>
                </a:solidFill>
              </a:rPr>
              <a:t>Важным моментом в правильной организации питания является хорошая сервировка, она играет большую роль для развития аппетита ребёнка и закрепления культурных навыков.</a:t>
            </a:r>
            <a:endParaRPr lang="ru-RU" sz="2400" dirty="0">
              <a:solidFill>
                <a:srgbClr val="0070C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solidFill>
                  <a:srgbClr val="FF0000"/>
                </a:solidFill>
              </a:rPr>
              <a:t>К ЗАВТРАКУ СТОЛ СЕРВИРУЕТСЯ СЛЕДУЮЩИМ ОБРАЗОМ:</a:t>
            </a:r>
            <a:endParaRPr lang="ru-RU" dirty="0">
              <a:solidFill>
                <a:srgbClr val="FF0000"/>
              </a:solidFill>
            </a:endParaRPr>
          </a:p>
        </p:txBody>
      </p:sp>
      <p:sp>
        <p:nvSpPr>
          <p:cNvPr id="3" name="Содержимое 2"/>
          <p:cNvSpPr>
            <a:spLocks noGrp="1"/>
          </p:cNvSpPr>
          <p:nvPr>
            <p:ph sz="quarter" idx="1"/>
          </p:nvPr>
        </p:nvSpPr>
        <p:spPr/>
        <p:txBody>
          <a:bodyPr>
            <a:normAutofit fontScale="92500" lnSpcReduction="10000"/>
          </a:bodyPr>
          <a:lstStyle/>
          <a:p>
            <a:r>
              <a:rPr lang="ru-RU" dirty="0" smtClean="0"/>
              <a:t>На середину стола ставится хлебница с хлебом, тарелку с порционным маслом, </a:t>
            </a:r>
            <a:r>
              <a:rPr lang="ru-RU" dirty="0" err="1" smtClean="0"/>
              <a:t>салфетницу</a:t>
            </a:r>
            <a:endParaRPr lang="ru-RU" dirty="0" smtClean="0"/>
          </a:p>
          <a:p>
            <a:r>
              <a:rPr lang="ru-RU" dirty="0" smtClean="0"/>
              <a:t> Затем раскладывают ложки, вилки, ножи (для масла) – старший дошкольный возраст. Вилка с левой стороны, нож и ложка– справа. Если нет ножей – справа ложка или вилка. Кружки ставятся в центре стола, по количеству детей. Основное блюдо детям подает младший воспитатель перед тем, как они сядут за стол. Заранее блюда не раскладывают, за исключением тех, которые едят холодными. Подают и убирают посуду слева от сидящего ребенка. </a:t>
            </a:r>
          </a:p>
          <a:p>
            <a:r>
              <a:rPr lang="ru-RU" dirty="0" smtClean="0"/>
              <a:t>Если на завтрак подают яйца, их кладут в тарелку, которая стоит в центре стола.</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solidFill>
                  <a:srgbClr val="FF0000"/>
                </a:solidFill>
              </a:rPr>
              <a:t>К ОБЕДУ СТОЛ СЕРВИРУЕТСЯ:</a:t>
            </a:r>
            <a:endParaRPr lang="ru-RU" dirty="0">
              <a:solidFill>
                <a:srgbClr val="FF0000"/>
              </a:solidFill>
            </a:endParaRPr>
          </a:p>
        </p:txBody>
      </p:sp>
      <p:sp>
        <p:nvSpPr>
          <p:cNvPr id="3" name="Содержимое 2"/>
          <p:cNvSpPr>
            <a:spLocks noGrp="1"/>
          </p:cNvSpPr>
          <p:nvPr>
            <p:ph sz="quarter" idx="1"/>
          </p:nvPr>
        </p:nvSpPr>
        <p:spPr/>
        <p:txBody>
          <a:bodyPr>
            <a:normAutofit fontScale="85000" lnSpcReduction="10000"/>
          </a:bodyPr>
          <a:lstStyle/>
          <a:p>
            <a:r>
              <a:rPr lang="ru-RU" dirty="0" smtClean="0"/>
              <a:t>На середину стола ставится хлебница с хлебом, </a:t>
            </a:r>
            <a:r>
              <a:rPr lang="ru-RU" dirty="0" err="1" smtClean="0"/>
              <a:t>салфетница</a:t>
            </a:r>
            <a:r>
              <a:rPr lang="ru-RU" dirty="0" smtClean="0"/>
              <a:t>. </a:t>
            </a:r>
          </a:p>
          <a:p>
            <a:pPr>
              <a:buNone/>
            </a:pPr>
            <a:r>
              <a:rPr lang="ru-RU" dirty="0" smtClean="0"/>
              <a:t>    Затем раскладывают ложки, вилки, ножи. Вилки с левой стороны, нож и ложка – справа. Если нет ножей – справа ложка и вилка. </a:t>
            </a:r>
          </a:p>
          <a:p>
            <a:pPr>
              <a:buNone/>
            </a:pPr>
            <a:r>
              <a:rPr lang="ru-RU" dirty="0" smtClean="0"/>
              <a:t>    Кружки с маленькой ложечкой ставятся в центре стола, по количеству детей. </a:t>
            </a:r>
          </a:p>
          <a:p>
            <a:pPr>
              <a:buNone/>
            </a:pPr>
            <a:r>
              <a:rPr lang="ru-RU" dirty="0" smtClean="0"/>
              <a:t>    Салаты, овощную нарезку, маринад раскладывают в отдельные тарелочки до того, как дети сядут за стол. </a:t>
            </a:r>
          </a:p>
          <a:p>
            <a:pPr>
              <a:buNone/>
            </a:pPr>
            <a:r>
              <a:rPr lang="ru-RU" dirty="0" smtClean="0"/>
              <a:t>    Суп разливает младший воспитатель перед тем, как дети сядут за стол. </a:t>
            </a:r>
          </a:p>
          <a:p>
            <a:pPr>
              <a:buNone/>
            </a:pPr>
            <a:r>
              <a:rPr lang="ru-RU" dirty="0" smtClean="0"/>
              <a:t>    Не нужно преждевременно раскладывать второе, чтобы оно не остывало: остывшая пища менее полезна. Если воспитатель и младший воспитатель внимательно следит за детьми во время еды, они всегда успеют вовремя подать каждому второе.</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4000" dirty="0" smtClean="0">
                <a:solidFill>
                  <a:srgbClr val="FF0000"/>
                </a:solidFill>
              </a:rPr>
              <a:t>К ПОЛДНИКУ СТОЛ СЕРВИРУЕТСЯ:</a:t>
            </a:r>
            <a:endParaRPr lang="ru-RU" sz="4000" dirty="0">
              <a:solidFill>
                <a:srgbClr val="FF0000"/>
              </a:solidFill>
            </a:endParaRPr>
          </a:p>
        </p:txBody>
      </p:sp>
      <p:sp>
        <p:nvSpPr>
          <p:cNvPr id="3" name="Содержимое 2"/>
          <p:cNvSpPr>
            <a:spLocks noGrp="1"/>
          </p:cNvSpPr>
          <p:nvPr>
            <p:ph sz="quarter" idx="1"/>
          </p:nvPr>
        </p:nvSpPr>
        <p:spPr/>
        <p:txBody>
          <a:bodyPr/>
          <a:lstStyle/>
          <a:p>
            <a:r>
              <a:rPr lang="ru-RU" dirty="0" smtClean="0"/>
              <a:t> </a:t>
            </a:r>
          </a:p>
          <a:p>
            <a:endParaRPr lang="ru-RU" dirty="0" smtClean="0"/>
          </a:p>
          <a:p>
            <a:endParaRPr lang="ru-RU" dirty="0" smtClean="0"/>
          </a:p>
          <a:p>
            <a:endParaRPr lang="ru-RU" dirty="0" smtClean="0"/>
          </a:p>
          <a:p>
            <a:r>
              <a:rPr lang="ru-RU" dirty="0" smtClean="0"/>
              <a:t>В центре стола ставится </a:t>
            </a:r>
            <a:r>
              <a:rPr lang="ru-RU" dirty="0" err="1" smtClean="0"/>
              <a:t>салфетница</a:t>
            </a:r>
            <a:r>
              <a:rPr lang="ru-RU" dirty="0" smtClean="0"/>
              <a:t>, кружки и тарелка, если предлагается выпечка или печенье.</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214290"/>
            <a:ext cx="9144000" cy="6001643"/>
          </a:xfrm>
          <a:prstGeom prst="rect">
            <a:avLst/>
          </a:prstGeom>
        </p:spPr>
        <p:txBody>
          <a:bodyPr wrap="square">
            <a:spAutoFit/>
          </a:bodyPr>
          <a:lstStyle/>
          <a:p>
            <a:r>
              <a:rPr lang="ru-RU" sz="2400" u="sng" dirty="0"/>
              <a:t>Сервировка стола</a:t>
            </a:r>
            <a:r>
              <a:rPr lang="ru-RU" sz="2400" dirty="0"/>
              <a:t> должна быть такой, чтобы она вызывала у детей желание быть аккуратными. На столах — скатерти, а лучше под каждый столовый прибор — чистую салфетку. Эстетическое оформление стола — цветы, и, конечно, гигиенические салфетки. Красиво и правильно разложенные столовые приборы (ложки, вилки), порционный хлеб в хлебнице.  Благодаря этому мы сразу решаем несколько задач:</a:t>
            </a:r>
          </a:p>
          <a:p>
            <a:r>
              <a:rPr lang="ru-RU" sz="2400" dirty="0"/>
              <a:t>знакомим с правилами поведения за столом,</a:t>
            </a:r>
          </a:p>
          <a:p>
            <a:r>
              <a:rPr lang="ru-RU" sz="2400" dirty="0"/>
              <a:t>«настраиваем» организм на еду,</a:t>
            </a:r>
          </a:p>
          <a:p>
            <a:r>
              <a:rPr lang="ru-RU" sz="2400" dirty="0"/>
              <a:t>побуждаем малыша к аккуратности.</a:t>
            </a:r>
          </a:p>
          <a:p>
            <a:r>
              <a:rPr lang="ru-RU" sz="2400" dirty="0"/>
              <a:t>закрепляем умения самостоятельно мыть руки перед едой, насухо вытирать лицо и руки полотенцем, опрятно есть, правильно держать ложку(вилку), пользоваться салфеткой, полоскать </a:t>
            </a:r>
            <a:r>
              <a:rPr lang="ru-RU" sz="2400" dirty="0" smtClean="0"/>
              <a:t>рот</a:t>
            </a:r>
            <a:endParaRPr lang="ru-RU" sz="2400" dirty="0"/>
          </a:p>
          <a:p>
            <a:r>
              <a:rPr lang="ru-RU" sz="2400" dirty="0"/>
              <a:t>формируем умения выполнять элементарные правила культурного поведения: не выходить из-за стола, не закончив еду, говорить спасибо.</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214290"/>
            <a:ext cx="8858312" cy="6678751"/>
          </a:xfrm>
          <a:prstGeom prst="rect">
            <a:avLst/>
          </a:prstGeom>
        </p:spPr>
        <p:txBody>
          <a:bodyPr wrap="square">
            <a:spAutoFit/>
          </a:bodyPr>
          <a:lstStyle/>
          <a:p>
            <a:r>
              <a:rPr lang="ru-RU" sz="4400" dirty="0" smtClean="0">
                <a:solidFill>
                  <a:srgbClr val="B90758"/>
                </a:solidFill>
              </a:rPr>
              <a:t>Технология раздачи пищи:</a:t>
            </a:r>
          </a:p>
          <a:p>
            <a:r>
              <a:rPr lang="ru-RU" sz="3200" dirty="0" smtClean="0">
                <a:solidFill>
                  <a:srgbClr val="C00000"/>
                </a:solidFill>
              </a:rPr>
              <a:t>- сервировать столы помощник воспитателя с помощью дежурных начинает после получения пищи, когда все дети занимаются гигиеническими процедурами;</a:t>
            </a:r>
          </a:p>
          <a:p>
            <a:r>
              <a:rPr lang="ru-RU" sz="3200" dirty="0" smtClean="0">
                <a:solidFill>
                  <a:srgbClr val="C00000"/>
                </a:solidFill>
              </a:rPr>
              <a:t>- когда воспитатель закончит работу с детьми в умывальной он подключается к организации приёма пищи;</a:t>
            </a:r>
          </a:p>
          <a:p>
            <a:pPr>
              <a:buFontTx/>
              <a:buChar char="-"/>
            </a:pPr>
            <a:r>
              <a:rPr lang="ru-RU" sz="3200" dirty="0" smtClean="0">
                <a:solidFill>
                  <a:srgbClr val="C00000"/>
                </a:solidFill>
              </a:rPr>
              <a:t>желательно подачу каждого блюда сопровождать «сообщением» о том, как правильно его есть, в чем его основная польза; выражать уверенность, что все дети с ним хорошо справятся, и оценивать результат.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28604"/>
            <a:ext cx="9144000" cy="5632311"/>
          </a:xfrm>
          <a:prstGeom prst="rect">
            <a:avLst/>
          </a:prstGeom>
        </p:spPr>
        <p:txBody>
          <a:bodyPr wrap="square">
            <a:spAutoFit/>
          </a:bodyPr>
          <a:lstStyle/>
          <a:p>
            <a:pPr lvl="2" algn="ctr"/>
            <a:r>
              <a:rPr lang="ru-RU" sz="4000" dirty="0" smtClean="0">
                <a:solidFill>
                  <a:schemeClr val="tx1">
                    <a:lumMod val="85000"/>
                    <a:lumOff val="15000"/>
                  </a:schemeClr>
                </a:solidFill>
              </a:rPr>
              <a:t>После еды желательно предоставить детям возможность для самостоятельной деятельности (обязательно нужно дать разъяснение, что после еды играть следует спокойно, чтобы «в животе всё улеглось на свои места»), т.е. у ребёнка закладывается стереотип на здоровое поведение.</a:t>
            </a:r>
            <a:endParaRPr lang="ru-RU" sz="4000" dirty="0">
              <a:solidFill>
                <a:schemeClr val="tx1">
                  <a:lumMod val="85000"/>
                  <a:lumOff val="15000"/>
                </a:schemeClr>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Начальная">
  <a:themeElements>
    <a:clrScheme name="Начальная">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Начальная">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Начальная">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436</TotalTime>
  <Words>2198</Words>
  <Application>Microsoft Office PowerPoint</Application>
  <PresentationFormat>On-screen Show (4:3)</PresentationFormat>
  <Paragraphs>144</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Начальная</vt:lpstr>
      <vt:lpstr>Slide 1</vt:lpstr>
      <vt:lpstr>Slide 2</vt:lpstr>
      <vt:lpstr>Slide 3</vt:lpstr>
      <vt:lpstr>К ЗАВТРАКУ СТОЛ СЕРВИРУЕТСЯ СЛЕДУЮЩИМ ОБРАЗОМ:</vt:lpstr>
      <vt:lpstr>К ОБЕДУ СТОЛ СЕРВИРУЕТСЯ:</vt:lpstr>
      <vt:lpstr>К ПОЛДНИКУ СТОЛ СЕРВИРУЕТСЯ:</vt:lpstr>
      <vt:lpstr>Slide 7</vt:lpstr>
      <vt:lpstr>Slide 8</vt:lpstr>
      <vt:lpstr>Slide 9</vt:lpstr>
      <vt:lpstr>Пользование столовыми приборами, салфетками, чашкой.</vt:lpstr>
      <vt:lpstr>Slide 11</vt:lpstr>
      <vt:lpstr>Slide 12</vt:lpstr>
      <vt:lpstr>Как сидеть за столом, как вести застольную беседу, как садиться и покидать стол, что нельзя делать за столом</vt:lpstr>
      <vt:lpstr>Slide 14</vt:lpstr>
      <vt:lpstr>Slide 15</vt:lpstr>
      <vt:lpstr>Slide 16</vt:lpstr>
      <vt:lpstr>Slide 17</vt:lpstr>
      <vt:lpstr>Slide 18</vt:lpstr>
      <vt:lpstr>Slide 19</vt:lpstr>
      <vt:lpstr>Этикет кормления</vt:lpstr>
      <vt:lpstr>Slide 21</vt:lpstr>
      <vt:lpstr>Slide 22</vt:lpstr>
      <vt:lpstr>Slide 23</vt:lpstr>
      <vt:lpstr>дежурство</vt:lpstr>
      <vt:lpstr>Slide 25</vt:lpstr>
      <vt:lpstr>Slide 26</vt:lpstr>
      <vt:lpstr>Slide 27</vt:lpstr>
      <vt:lpstr>Slide 28</vt:lpstr>
      <vt:lpstr>Slide 29</vt:lpstr>
    </vt:vector>
  </TitlesOfParts>
  <Company>DreamLair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Домашний</dc:creator>
  <cp:lastModifiedBy>Windows User</cp:lastModifiedBy>
  <cp:revision>19</cp:revision>
  <dcterms:created xsi:type="dcterms:W3CDTF">2017-09-10T16:39:33Z</dcterms:created>
  <dcterms:modified xsi:type="dcterms:W3CDTF">2021-09-15T19:00:29Z</dcterms:modified>
</cp:coreProperties>
</file>