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302" r:id="rId3"/>
    <p:sldId id="279" r:id="rId4"/>
    <p:sldId id="276" r:id="rId5"/>
    <p:sldId id="285" r:id="rId6"/>
    <p:sldId id="283" r:id="rId7"/>
    <p:sldId id="290" r:id="rId8"/>
    <p:sldId id="292" r:id="rId9"/>
    <p:sldId id="272" r:id="rId10"/>
    <p:sldId id="304" r:id="rId11"/>
    <p:sldId id="303" r:id="rId12"/>
  </p:sldIdLst>
  <p:sldSz cx="6858000" cy="9144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6633"/>
    <a:srgbClr val="D0AC76"/>
    <a:srgbClr val="531E1D"/>
    <a:srgbClr val="E6E48C"/>
    <a:srgbClr val="D7B789"/>
    <a:srgbClr val="EE702A"/>
    <a:srgbClr val="EAE89E"/>
    <a:srgbClr val="F9B2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24" autoAdjust="0"/>
  </p:normalViewPr>
  <p:slideViewPr>
    <p:cSldViewPr>
      <p:cViewPr varScale="1">
        <p:scale>
          <a:sx n="79" d="100"/>
          <a:sy n="79" d="100"/>
        </p:scale>
        <p:origin x="-261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81D3F7-D907-4701-8D95-794AAAD6CEED}" type="datetimeFigureOut">
              <a:rPr lang="ru-RU"/>
              <a:pPr>
                <a:defRPr/>
              </a:pPr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BBDE9F-2452-4674-8E52-D78F1487A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D733A-9EB5-4E9E-A723-3526B43E99C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02261-79FD-47FC-B5E7-2A8D5D5BE9BA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E7FB-A6FB-4615-A162-99590DFAE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79B3-0F32-403F-A7E0-7848369C1EFA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1278-6B72-4756-8E70-DDD24C31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5609-A08B-48C6-828C-C35801292CD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AC20-1903-464F-AD18-FC38B37F6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0928-DD8C-42CF-9CF9-F3176CAC686F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CDA6-2913-48FC-B169-76BD226E9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9EF0-B4FE-40F1-895B-70B0453D5149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17BD-C994-4747-8321-075AD8D0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86B5-7041-40C0-8CA4-EEF52078A46B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8A14-9082-4E06-AEA0-4094159C0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EEFE-0945-49FC-9EA7-B900C5ADFBE8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C46D-4C5B-4A46-89FB-2FB5C4E56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AA81-C6B1-4952-B976-864618CDA1A8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8EBC8-C96F-4CB0-B281-14A513D0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30D45-04DB-4EB4-B4E7-DB9B2F3A6F27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ED10-3EEF-4920-B6A3-37FB59CD2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6D3B-CB3C-42D9-9B27-72903112B5CE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A905-7D7F-4E9D-9D13-F9190C4D4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3E65-0D71-4D79-857F-DF3BFE2B5F8A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0BC0-8D4F-4BF8-BBCA-566635E99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E54C3C-F7C9-4CA3-95BB-BE2AE24CF5CB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422E5-5533-4A0E-A6DD-55EAAD6FE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304800"/>
            <a:ext cx="5829300" cy="142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«Детский сад №8»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320800"/>
            <a:ext cx="5391150" cy="193040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«Развитие   конструктивных способностей и навыков технического </a:t>
            </a:r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творчества в </a:t>
            </a:r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подготовительной группе.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:«Технология успеха»</a:t>
            </a:r>
            <a:endParaRPr lang="ru-RU" sz="6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6096000"/>
            <a:ext cx="3048000" cy="80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Подготовила воспитатель: Зуйкова 	Вероника Витальевна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8900" y="7924800"/>
            <a:ext cx="1600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7" descr="C:\Users\Андрей\Desktop\Саша Р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</a:rPr>
              <a:t>Запуск собранной модели из электронного конструктора. Собирали несколько человек, думали, разбирались в схемах! В итоге - </a:t>
            </a:r>
            <a:r>
              <a:rPr lang="ru-RU" sz="2000" dirty="0" smtClean="0">
                <a:solidFill>
                  <a:srgbClr val="7030A0"/>
                </a:solidFill>
              </a:rPr>
              <a:t> получилось</a:t>
            </a:r>
            <a:r>
              <a:rPr lang="ru-RU" sz="2000" dirty="0" smtClean="0">
                <a:solidFill>
                  <a:srgbClr val="7030A0"/>
                </a:solidFill>
              </a:rPr>
              <a:t> восторг детей!!!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254250" y="4229100"/>
          <a:ext cx="2347913" cy="685800"/>
        </p:xfrm>
        <a:graphic>
          <a:graphicData uri="http://schemas.openxmlformats.org/presentationml/2006/ole">
            <p:oleObj spid="_x0000_s35842" name="Объект упаковщика для оболочки" showAsIcon="1" r:id="rId3" imgW="234828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Андрей\Downloads\IMG_20231129_155756.jpg"/>
          <p:cNvPicPr>
            <a:picLocks noGrp="1"/>
          </p:cNvPicPr>
          <p:nvPr>
            <p:ph idx="1"/>
          </p:nvPr>
        </p:nvPicPr>
        <p:blipFill>
          <a:blip r:embed="rId2" cstate="print"/>
          <a:srcRect l="3764" t="16667" r="1892"/>
          <a:stretch>
            <a:fillRect/>
          </a:stretch>
        </p:blipFill>
        <p:spPr bwMode="auto">
          <a:xfrm>
            <a:off x="342900" y="3106206"/>
            <a:ext cx="6172200" cy="408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6686550" y="8839200"/>
            <a:ext cx="171450" cy="304800"/>
          </a:xfrm>
          <a:prstGeom prst="actionButtonForwardNext">
            <a:avLst/>
          </a:prstGeom>
          <a:noFill/>
          <a:ln w="190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771775" y="304800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171450" y="874713"/>
            <a:ext cx="65151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ребенка с игрушками-материалами, из которых он конструирует, 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«ближе всего стоят к нормальной человеческой деятельности: 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материалов человек  создает ценности и культуру».  </a:t>
            </a:r>
          </a:p>
          <a:p>
            <a:pPr algn="just" eaLnBrk="0" hangingPunct="0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А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С. Макаренко </a:t>
            </a:r>
            <a:endParaRPr lang="ru-RU" dirty="0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TextBox 16"/>
          <p:cNvSpPr txBox="1">
            <a:spLocks noChangeArrowheads="1"/>
          </p:cNvSpPr>
          <p:nvPr/>
        </p:nvSpPr>
        <p:spPr bwMode="auto">
          <a:xfrm>
            <a:off x="171450" y="2336800"/>
            <a:ext cx="65722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«конструирование»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произошел от латинского слова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construere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означает: 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создание модели, построение, приведение в определенный порядок и взаимоотношение различных предметов, частей, элементов.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 слайде конструирование из блоков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6229350" y="8534400"/>
            <a:ext cx="346075" cy="304800"/>
          </a:xfrm>
          <a:prstGeom prst="stripedRightArrow">
            <a:avLst/>
          </a:prstGeom>
          <a:solidFill>
            <a:srgbClr val="D0AC76"/>
          </a:solidFill>
          <a:ln w="190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9" name="Рисунок 8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8026400"/>
            <a:ext cx="5381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9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8026400"/>
            <a:ext cx="5381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дрей\Desktop\IMG_20231129_090939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10000"/>
            <a:ext cx="4038600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42900" y="508000"/>
            <a:ext cx="6172200" cy="35306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–это практическая деятельность детей направленная на получения определенного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заранее, задуманного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объекта. </a:t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Конструирование в дошкольном возрасте тесно связано с игрой  и является деятельностью, отвечающей интересам детей. Игры из строительного материала не заменимы для умственного развития и воспитания ребенка.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Именно этот вид деятельности наиболее значим для становления  самосознания ребенка, для открытия им деятельности как взаимосвязи компонентов от замысла до результатов.</a:t>
            </a:r>
          </a:p>
        </p:txBody>
      </p:sp>
      <p:sp>
        <p:nvSpPr>
          <p:cNvPr id="4099" name="Содержимое 4"/>
          <p:cNvSpPr>
            <a:spLocks noGrp="1"/>
          </p:cNvSpPr>
          <p:nvPr>
            <p:ph sz="half" idx="1"/>
          </p:nvPr>
        </p:nvSpPr>
        <p:spPr>
          <a:xfrm flipV="1">
            <a:off x="342900" y="8167688"/>
            <a:ext cx="3028950" cy="619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100" name="Содержимое 4"/>
          <p:cNvSpPr>
            <a:spLocks noGrp="1"/>
          </p:cNvSpPr>
          <p:nvPr>
            <p:ph sz="half" idx="2"/>
          </p:nvPr>
        </p:nvSpPr>
        <p:spPr>
          <a:xfrm>
            <a:off x="3486150" y="4191000"/>
            <a:ext cx="3028950" cy="3976688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4101" name="Рисунок 5" descr="C:\Users\Андрей\Desktop\IMG_20231201_08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 flipV="1">
            <a:off x="6686550" y="8839200"/>
            <a:ext cx="171450" cy="304800"/>
          </a:xfrm>
          <a:prstGeom prst="actionButtonBeginning">
            <a:avLst/>
          </a:prstGeom>
          <a:noFill/>
          <a:ln w="190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531E1D"/>
                </a:solidFill>
              </a:ln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" y="530225"/>
            <a:ext cx="64770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tabLst>
                <a:tab pos="457200" algn="l"/>
              </a:tabLst>
              <a:defRPr/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игр со строительными материалами. </a:t>
            </a:r>
          </a:p>
          <a:p>
            <a:pPr marL="342900" indent="-342900" algn="ctr">
              <a:tabLst>
                <a:tab pos="457200" algn="l"/>
              </a:tabLst>
              <a:defRPr/>
            </a:pP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Развивается  активно  речь. Расширяется словарный запаса</a:t>
            </a:r>
          </a:p>
          <a:p>
            <a:pPr eaLnBrk="0" hangingPunct="0">
              <a:buFont typeface="Calibri" pitchFamily="34" charset="0"/>
              <a:buAutoNum type="arabicPeriod"/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 Развиваются внимание, память, обобщение.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Calibri" pitchFamily="34" charset="0"/>
              </a:rPr>
              <a:t>Формируется познавательный интерес.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4. Активизирует физическое развитие.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5. Активное сенсорное развитие </a:t>
            </a:r>
            <a:r>
              <a:rPr lang="ru-RU" b="1" dirty="0">
                <a:latin typeface="Times New Roman" pitchFamily="18" charset="0"/>
                <a:cs typeface="Calibri" pitchFamily="34" charset="0"/>
              </a:rPr>
              <a:t>(</a:t>
            </a:r>
            <a:r>
              <a:rPr lang="ru-RU" dirty="0">
                <a:latin typeface="Times New Roman" pitchFamily="18" charset="0"/>
                <a:cs typeface="Calibri" pitchFamily="34" charset="0"/>
              </a:rPr>
              <a:t>целенаправленным  становится зрительное восприятие).</a:t>
            </a:r>
            <a:r>
              <a:rPr lang="ru-RU" b="1" dirty="0">
                <a:latin typeface="Times New Roman" pitchFamily="18" charset="0"/>
                <a:cs typeface="Calibri" pitchFamily="34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6. Развивается практическое экспериментирование.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7. Формируется потребность в общении.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tabLst>
                <a:tab pos="457200" algn="l"/>
              </a:tabLst>
              <a:defRPr/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8.Появляется самостоятельность, инициативность, аккуратность. </a:t>
            </a:r>
          </a:p>
          <a:p>
            <a:pPr marL="342900" indent="-342900" eaLnBrk="0" hangingPunct="0">
              <a:tabLst>
                <a:tab pos="457200" algn="l"/>
              </a:tabLs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228600" y="6905625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531E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образом, конструктивная деятельность играет важную роль в процессе развития речи и  всестороннего, гармоничного развития личности детей дошкольного возраста. </a:t>
            </a:r>
          </a:p>
          <a:p>
            <a:pPr algn="ctr"/>
            <a:endParaRPr lang="ru-RU">
              <a:solidFill>
                <a:srgbClr val="531E1D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5" name="Рисунок 5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924800"/>
            <a:ext cx="5381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Рисунок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7924800"/>
            <a:ext cx="5381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 descr="C:\Users\Андрей\Desktop\IMG_20231129_16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86200"/>
            <a:ext cx="4314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Цель: Технического творчества: развитие творческих способностей, конструкторских умений и навыков всех сторон  речи; воспитание личностей, способных самостоятельно ставить перед собой задачи и решать их, находя оригинальные способы решения.</a:t>
            </a:r>
          </a:p>
        </p:txBody>
      </p:sp>
      <p:pic>
        <p:nvPicPr>
          <p:cNvPr id="4" name="Содержимое 3" descr="C:\Users\Андрей\Desktop\IMG_20231129_1607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836069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3595687"/>
          </a:xfrm>
        </p:spPr>
        <p:txBody>
          <a:bodyPr/>
          <a:lstStyle/>
          <a:p>
            <a:pPr algn="just" eaLnBrk="1" hangingPunct="1"/>
            <a:r>
              <a:rPr lang="ru-RU" sz="1800" b="1" smtClean="0"/>
              <a:t>Развитие речи для ребенка дошкольного возраста играет основополагающую роль. </a:t>
            </a:r>
            <a:r>
              <a:rPr lang="ru-RU" sz="1800" smtClean="0"/>
              <a:t>Своевременное овладение речью является важным условием развития личности ребенка. Без развития речи невозможна полноценная коммуникация человека в обществе. С каждым годом детей с нарушениями речи становится все больше, а структура речевого дефекта становится все сложнее и разнообразнее. У детей с нарушениями речи, кроме речевых особенностей, наблюдаются недостатки внимания, памяти, эмоционально-волевой сферы, недостаточная сформированность пространственной ориентации и тонких движений рук.</a:t>
            </a:r>
            <a:br>
              <a:rPr lang="ru-RU" sz="1800" smtClean="0"/>
            </a:br>
            <a:r>
              <a:rPr lang="ru-RU" sz="1800" b="1" smtClean="0"/>
              <a:t>В формировании и развитии тонких движений рук,</a:t>
            </a:r>
            <a:r>
              <a:rPr lang="ru-RU" sz="1800" smtClean="0"/>
              <a:t> </a:t>
            </a:r>
            <a:r>
              <a:rPr lang="ru-RU" sz="1800" b="1" smtClean="0"/>
              <a:t>внимания, памяти, эмоционально-волевой сферы важную роль играют различные конструкторы.</a:t>
            </a:r>
          </a:p>
        </p:txBody>
      </p:sp>
      <p:pic>
        <p:nvPicPr>
          <p:cNvPr id="7171" name="Picture 2" descr="G:\конст Кавыршина\DSC08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4251325"/>
            <a:ext cx="4924425" cy="391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играх со строительным материалом большая роль принадлежит деятельности руки, связанной с активной работы сознания. Материалистическая физиология придает огромное значение руке как тонкому органу осязания, который дополняет комплекс ощущений и делает представление о предметах более полными, более глубокими. Благодаря совместной деятельности руки, мозга и речевого аппарата человек имеет возможность воздействовать на внешний мир, познавая законы его развития. В условиях детского сада строительные игры способствуют совершенствованию речи у детей: они делятся своими замыслами, объясняют свои действия, подсказывают то или иное решение. Расширяется словарный запас.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Рисунок 3" descr="C:\Users\Андрей\Desktop\Даня и Демьян.jpg"/>
          <p:cNvPicPr>
            <a:picLocks noChangeAspect="1" noChangeArrowheads="1"/>
          </p:cNvPicPr>
          <p:nvPr/>
        </p:nvPicPr>
        <p:blipFill>
          <a:blip r:embed="rId2" cstate="print"/>
          <a:srcRect t="14093" r="838" b="25941"/>
          <a:stretch>
            <a:fillRect/>
          </a:stretch>
        </p:blipFill>
        <p:spPr bwMode="auto">
          <a:xfrm>
            <a:off x="1905000" y="4572000"/>
            <a:ext cx="35052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00" y="4114800"/>
            <a:ext cx="6210300" cy="3886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22860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Конс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труктивные игры способствуют развитию фантазии, сюжетно-ролевых игр.</a:t>
            </a:r>
            <a:r>
              <a:rPr lang="ru-RU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Строю я, строю -  из кубиков домик. 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доме поселится ласковый ежик.</a:t>
            </a:r>
            <a:endParaRPr lang="ru-RU" sz="20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6172200" cy="17891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Содержимое 7" descr="C:\Users\Андрей\Desktop\Лера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5678" t="9734" r="452" b="33932"/>
          <a:stretch>
            <a:fillRect/>
          </a:stretch>
        </p:blipFill>
        <p:spPr>
          <a:xfrm>
            <a:off x="3505200" y="4191000"/>
            <a:ext cx="2971800" cy="3124200"/>
          </a:xfrm>
        </p:spPr>
      </p:pic>
      <p:pic>
        <p:nvPicPr>
          <p:cNvPr id="10245" name="Содержимое 8" descr="C:\Users\Андрей\Desktop\Ксюша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6741" t="20906" r="394" b="25034"/>
          <a:stretch>
            <a:fillRect/>
          </a:stretch>
        </p:blipFill>
        <p:spPr>
          <a:xfrm>
            <a:off x="304800" y="2286000"/>
            <a:ext cx="3028950" cy="3276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0938" y="304800"/>
            <a:ext cx="26892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2925" y="914400"/>
            <a:ext cx="57721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Проделанная работа дает положительные результаты:</a:t>
            </a:r>
          </a:p>
        </p:txBody>
      </p: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00025" y="1711593"/>
            <a:ext cx="645795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детей развилась познавательная деятельность, обогатился словарный запас.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различают и называют основные формы деталей строительного материала  в процессе создания простейших построек. Проявляют интерес к плоскостному конструированию (накладывают вырезанные геометрические фигуры на изображения; выкладывают изображения по образцу,  по словесной инструкции).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помощью взрослого в младшем возрасте сооружают элементарные постройки по образцу, используют детали строительного материала, могут строить самостоятельно. 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Дети в игре используют дополнительные сюжетные игрушки, соразмерные масштабам построек (маленькие машинки для маленьких гаражей и т.п.).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Дети обыгрывают постройку, у них  развились конструкторские навыки и умения. (Начало сюжетно – ролевой игры).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Приобщились  к порядку (аккуратно разбирают постройки, складывают, убирают игрушки).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Сформированы  навыки общения со сверстниками и взрослыми.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Положительная динамика развития ребенка в конструктивной деятельности.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для ежедневного свободного, конструирования с использованием конструктивных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материалов различных видов конструкторов в том числе электронного.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Перспектива: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Продолжить работу по развитию конструктивной деятельности  и техническому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творчеству.детей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Разработать систему мероприятий по работе с родителями используя нетрадиционные формы работы.</a:t>
            </a:r>
          </a:p>
          <a:p>
            <a:pPr marL="342900" indent="-342900" eaLnBrk="0" hangingPunct="0">
              <a:buFont typeface="Calibri" pitchFamily="34" charset="0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Дальнейшая работа по усовершенствованию предметно – развивающей среды в группах.</a:t>
            </a:r>
          </a:p>
          <a:p>
            <a:pPr marL="342900" indent="-342900" eaLnBrk="0" hangingPunct="0"/>
            <a:endParaRPr lang="ru-RU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6686550" y="8839200"/>
            <a:ext cx="171450" cy="304800"/>
          </a:xfrm>
          <a:prstGeom prst="actionButtonBeginning">
            <a:avLst/>
          </a:prstGeom>
          <a:noFill/>
          <a:ln w="190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4164</TotalTime>
  <Words>526</Words>
  <Application>Microsoft Office PowerPoint</Application>
  <PresentationFormat>Экран (4:3)</PresentationFormat>
  <Paragraphs>47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Пакет</vt:lpstr>
      <vt:lpstr> МБДОУ «Детский сад №8»   </vt:lpstr>
      <vt:lpstr>Слайд 2</vt:lpstr>
      <vt:lpstr>Конструирование –это практическая деятельность детей направленная на получения определенного заранее, задуманного объекта.  Конструирование в дошкольном возрасте тесно связано с игрой  и является деятельностью, отвечающей интересам детей. Игры из строительного материала не заменимы для умственного развития и воспитания ребенка. Именно этот вид деятельности наиболее значим для становления  самосознания ребенка, для открытия им деятельности как взаимосвязи компонентов от замысла до результатов.</vt:lpstr>
      <vt:lpstr>Слайд 4</vt:lpstr>
      <vt:lpstr>Цель: Технического творчества: развитие творческих способностей, конструкторских умений и навыков всех сторон  речи; воспитание личностей, способных самостоятельно ставить перед собой задачи и решать их, находя оригинальные способы решения.</vt:lpstr>
      <vt:lpstr>Развитие речи для ребенка дошкольного возраста играет основополагающую роль. Своевременное овладение речью является важным условием развития личности ребенка. Без развития речи невозможна полноценная коммуникация человека в обществе. С каждым годом детей с нарушениями речи становится все больше, а структура речевого дефекта становится все сложнее и разнообразнее. У детей с нарушениями речи, кроме речевых особенностей, наблюдаются недостатки внимания, памяти, эмоционально-волевой сферы, недостаточная сформированность пространственной ориентации и тонких движений рук. В формировании и развитии тонких движений рук, внимания, памяти, эмоционально-волевой сферы важную роль играют различные конструкторы.</vt:lpstr>
      <vt:lpstr>         В играх со строительным материалом большая роль принадлежит деятельности руки, связанной с активной работы сознания. Материалистическая физиология придает огромное значение руке как тонкому органу осязания, который дополняет комплекс ощущений и делает представление о предметах более полными, более глубокими. Благодаря совместной деятельности руки, мозга и речевого аппарата человек имеет возможность воздействовать на внешний мир, познавая законы его развития. В условиях детского сада строительные игры способствуют совершенствованию речи у детей: они делятся своими замыслами, объясняют свои действия, подсказывают то или иное решение. Расширяется словарный запас. </vt:lpstr>
      <vt:lpstr>Конструктивные игры способствуют развитию фантазии, сюжетно-ролевых игр.  Строю я, строю -  из кубиков домик.  В доме поселится ласковый ежик.</vt:lpstr>
      <vt:lpstr>Слайд 9</vt:lpstr>
      <vt:lpstr>Запуск собранной модели из электронного конструктора. Собирали несколько человек, думали, разбирались в схемах! В итоге -  получилось восторг детей!!!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Андрей</cp:lastModifiedBy>
  <cp:revision>430</cp:revision>
  <cp:lastPrinted>2016-06-18T10:18:30Z</cp:lastPrinted>
  <dcterms:created xsi:type="dcterms:W3CDTF">2014-11-24T07:29:57Z</dcterms:created>
  <dcterms:modified xsi:type="dcterms:W3CDTF">2023-12-04T20:34:31Z</dcterms:modified>
</cp:coreProperties>
</file>